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08" r:id="rId1"/>
  </p:sldMasterIdLst>
  <p:sldIdLst>
    <p:sldId id="256" r:id="rId2"/>
    <p:sldId id="276" r:id="rId3"/>
    <p:sldId id="280" r:id="rId4"/>
    <p:sldId id="278" r:id="rId5"/>
    <p:sldId id="281" r:id="rId6"/>
    <p:sldId id="259" r:id="rId7"/>
    <p:sldId id="258" r:id="rId8"/>
    <p:sldId id="283" r:id="rId9"/>
    <p:sldId id="286" r:id="rId10"/>
    <p:sldId id="287" r:id="rId11"/>
    <p:sldId id="289" r:id="rId12"/>
    <p:sldId id="308" r:id="rId13"/>
    <p:sldId id="290" r:id="rId14"/>
    <p:sldId id="285" r:id="rId15"/>
    <p:sldId id="291" r:id="rId16"/>
    <p:sldId id="292" r:id="rId17"/>
    <p:sldId id="294" r:id="rId18"/>
    <p:sldId id="295" r:id="rId19"/>
    <p:sldId id="297" r:id="rId20"/>
    <p:sldId id="300" r:id="rId21"/>
    <p:sldId id="261" r:id="rId22"/>
    <p:sldId id="298" r:id="rId23"/>
    <p:sldId id="306" r:id="rId24"/>
    <p:sldId id="299" r:id="rId25"/>
    <p:sldId id="301" r:id="rId26"/>
    <p:sldId id="267" r:id="rId27"/>
    <p:sldId id="309" r:id="rId28"/>
    <p:sldId id="302" r:id="rId29"/>
    <p:sldId id="268" r:id="rId30"/>
    <p:sldId id="310" r:id="rId31"/>
    <p:sldId id="303" r:id="rId32"/>
    <p:sldId id="269" r:id="rId33"/>
    <p:sldId id="270" r:id="rId34"/>
    <p:sldId id="304" r:id="rId35"/>
    <p:sldId id="271" r:id="rId36"/>
    <p:sldId id="305" r:id="rId37"/>
    <p:sldId id="272" r:id="rId38"/>
    <p:sldId id="307" r:id="rId39"/>
    <p:sldId id="273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7" autoAdjust="0"/>
    <p:restoredTop sz="94624" autoAdjust="0"/>
  </p:normalViewPr>
  <p:slideViewPr>
    <p:cSldViewPr>
      <p:cViewPr varScale="1">
        <p:scale>
          <a:sx n="64" d="100"/>
          <a:sy n="64" d="100"/>
        </p:scale>
        <p:origin x="72" y="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AA7D12C-47B3-4E50-993F-90E5E3E17631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D5AA689D-80E2-4E13-9ED5-96F3E46BE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  <p:sldLayoutId id="2147484610" r:id="rId2"/>
    <p:sldLayoutId id="2147484611" r:id="rId3"/>
    <p:sldLayoutId id="2147484612" r:id="rId4"/>
    <p:sldLayoutId id="2147484613" r:id="rId5"/>
    <p:sldLayoutId id="2147484614" r:id="rId6"/>
    <p:sldLayoutId id="2147484615" r:id="rId7"/>
    <p:sldLayoutId id="2147484616" r:id="rId8"/>
    <p:sldLayoutId id="2147484617" r:id="rId9"/>
    <p:sldLayoutId id="2147484618" r:id="rId10"/>
    <p:sldLayoutId id="214748461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in/imgres?client=firefox-a&amp;hs=dyt&amp;sa=X&amp;rls=org.mozilla:en-US:official&amp;channel=fflb&amp;biw=1143&amp;bih=714&amp;tbm=isch&amp;tbnid=T5d-VS3QQaRctM:&amp;imgrefurl=http://www.businessinsider.com/droughts-bad-for-us-catastrophic-for-india-2012-8&amp;docid=ko2wn890qZ5F-M&amp;imgurl=http://static3.businessinsider.com/image/502d2bd4eab8eab910000003-480/india-drought.jpg&amp;w=480&amp;h=360&amp;ei=6iVJUovXD8GFkAWF0oH4Cg&amp;zoom=1&amp;ved=1t:3588,r:44,s:0,i:219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hyperlink" Target="http://www.google.co.in/imgres?client=firefox-a&amp;hs=dyt&amp;sa=X&amp;rls=org.mozilla:en-US:official&amp;channel=fflb&amp;biw=1143&amp;bih=714&amp;tbm=isch&amp;tbnid=35Xm3G3dS2Ie9M:&amp;imgrefurl=http://phys.org/news/2013-03-india-million-states-drought.html&amp;docid=3zZrXvgzfG8xNM&amp;imgurl=http://cdn.physorg.com/newman/gfx/news/hires/2013/1-indianvillag.jpg&amp;w=512&amp;h=345&amp;ei=6iVJUovXD8GFkAWF0oH4Cg&amp;zoom=1&amp;ved=1t:3588,r:36,s:0,i:195" TargetMode="Externa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in/imgres?client=firefox-a&amp;hs=dyt&amp;sa=X&amp;rls=org.mozilla:en-US:official&amp;channel=fflb&amp;biw=1143&amp;bih=714&amp;tbm=isch&amp;tbnid=gT0MZqiPC44vWM:&amp;imgrefurl=http://blogs.reuters.com/india/tag/politics/&amp;docid=4vYbWerRm9OJrM&amp;imgurl=http://blogs.reuters.com/the-human-impact/files/2013/04/india_drought.jpg&amp;w=3072&amp;h=2048&amp;ei=6iVJUovXD8GFkAWF0oH4Cg&amp;zoom=1&amp;ved=1t:3588,r:58,s:0,i:261" TargetMode="External"/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2" Type="http://schemas.openxmlformats.org/officeDocument/2006/relationships/hyperlink" Target="http://www.google.co.in/imgres?start=100&amp;client=firefox-a&amp;hs=8yt&amp;sa=X&amp;rls=org.mozilla:en-US:official&amp;channel=fflb&amp;biw=1143&amp;bih=714&amp;tbm=isch&amp;tbnid=T7RVUHpPWO45RM:&amp;imgrefurl=http://thecelestialconvergence.blogspot.com/2013/03/global-food-crisis-severe-and.html&amp;docid=tipqNlLPdHn7qM&amp;imgurl=http://2.bp.blogspot.com/--_XOX9xsfxk/UToihojPOkI/AAAAAAAAuxw/wgXnvz_yoWs/s1600/indiadrought.jpg&amp;w=570&amp;h=475&amp;ei=CSZJUqXeHIeJkwXThYGoCg&amp;zoom=1&amp;ved=1t:3588,r:43,s:100,i:13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oogle.co.in/imgres?start=100&amp;client=firefox-a&amp;hs=8yt&amp;sa=X&amp;rls=org.mozilla:en-US:official&amp;channel=fflb&amp;biw=1143&amp;bih=714&amp;tbm=isch&amp;tbnid=0kwImfXHk1K9QM:&amp;imgrefurl=http://www.salon.com/2012/07/26/us_agricultural_exports_to_china_become_costly_in_times_of_drought_salpart/&amp;docid=kRIItWhfSjS6zM&amp;imgurl=http://media.salon.com/2012/07/food-and-farm-drought-cattle-sales.jpeg2-1280x960.jpg&amp;w=1280&amp;h=960&amp;ei=CSZJUqXeHIeJkwXThYGoCg&amp;zoom=1&amp;ved=1t:3588,r:51,s:100,i:157" TargetMode="External"/><Relationship Id="rId5" Type="http://schemas.openxmlformats.org/officeDocument/2006/relationships/image" Target="../media/image16.jpeg"/><Relationship Id="rId4" Type="http://schemas.openxmlformats.org/officeDocument/2006/relationships/hyperlink" Target="http://www.google.co.in/imgres?client=firefox-a&amp;hs=dyt&amp;sa=X&amp;rls=org.mozilla:en-US:official&amp;channel=fflb&amp;biw=1143&amp;bih=714&amp;tbm=isch&amp;tbnid=LSFlApSJeM6lZM:&amp;imgrefurl=http://mikaylawujec.com/2012/09/11/bill-mckibben-this-is-no-freak-summer-this-is-how-the-earth-works-now/&amp;docid=iayUBzD7AxEvQM&amp;imgurl=http://mikaylawujec.files.wordpress.com/2012/09/drought1-e1347577975832.jpeg&amp;w=2400&amp;h=1350&amp;ei=6iVJUovXD8GFkAWF0oH4Cg&amp;zoom=1&amp;ved=1t:3588,r:13,s:0,i:118" TargetMode="External"/><Relationship Id="rId9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jpeg"/><Relationship Id="rId2" Type="http://schemas.openxmlformats.org/officeDocument/2006/relationships/hyperlink" Target="http://www.google.co.in/imgres?client=firefox-a&amp;hs=dyt&amp;sa=X&amp;rls=org.mozilla:en-US:official&amp;channel=fflb&amp;biw=1143&amp;bih=714&amp;tbm=isch&amp;tbnid=gT0MZqiPC44vWM:&amp;imgrefurl=http://blogs.reuters.com/india/tag/politics/&amp;docid=4vYbWerRm9OJrM&amp;imgurl=http://blogs.reuters.com/the-human-impact/files/2013/04/india_drought.jpg&amp;w=3072&amp;h=2048&amp;ei=6iVJUovXD8GFkAWF0oH4Cg&amp;zoom=1&amp;ved=1t:3588,r:58,s:0,i:26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oogle.co.in/imgres?start=100&amp;client=firefox-a&amp;hs=8yt&amp;sa=X&amp;rls=org.mozilla:en-US:official&amp;channel=fflb&amp;biw=1143&amp;bih=714&amp;tbm=isch&amp;tbnid=J1GvDfPHLQZXnM:&amp;imgrefurl=http://www.disasterium.com/10-worst-natural-disasters-of-all-time/&amp;docid=r556waO3SYo-YM&amp;imgurl=http://www.disasterium.com/wp-content/uploads/2011/07/african-drought-300x187.jpg&amp;w=300&amp;h=187&amp;ei=CSZJUqXeHIeJkwXThYGoCg&amp;zoom=1&amp;ved=1t:3588,r:39,s:100,i:121" TargetMode="External"/><Relationship Id="rId5" Type="http://schemas.openxmlformats.org/officeDocument/2006/relationships/image" Target="../media/image19.jpeg"/><Relationship Id="rId4" Type="http://schemas.openxmlformats.org/officeDocument/2006/relationships/hyperlink" Target="http://www.google.co.in/imgres?client=firefox-a&amp;hs=dyt&amp;sa=X&amp;rls=org.mozilla:en-US:official&amp;channel=fflb&amp;biw=1143&amp;bih=714&amp;tbm=isch&amp;tbnid=gEiBQ_XCeHqNsM:&amp;imgrefurl=http://www.thehindu.com/news/national/drought-2013-trickle-down-story/article4496376.ece&amp;docid=38T8YwOxIGIBdM&amp;imgurl=http://www.thehindu.com/multimedia/dynamic/01393/07TH_DROUGHT_POMEG_1393960g.jpg&amp;w=630&amp;h=418&amp;ei=6iVJUovXD8GFkAWF0oH4Cg&amp;zoom=1&amp;ved=1t:3588,r:59,s:0,i:264&amp;iact=rc&amp;page=4&amp;tbnh=183&amp;tbnw=276&amp;start=49&amp;ndsp=17&amp;tx=212&amp;ty=76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050" y="0"/>
            <a:ext cx="9163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9200" y="228601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err="1">
                <a:solidFill>
                  <a:srgbClr val="FFFF00"/>
                </a:solidFill>
                <a:latin typeface="BeyondControl" pitchFamily="2" charset="0"/>
                <a:cs typeface="BeyondControl" pitchFamily="2" charset="0"/>
              </a:rPr>
              <a:t>PreseNtation</a:t>
            </a:r>
            <a:r>
              <a:rPr lang="en-US" sz="4800" dirty="0">
                <a:solidFill>
                  <a:srgbClr val="7030A0"/>
                </a:solidFill>
                <a:latin typeface="Bodoni MT Black" pitchFamily="18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1430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C00000"/>
                </a:solidFill>
                <a:latin typeface="Bodoni MT Black" pitchFamily="18" charset="0"/>
              </a:rPr>
              <a:t>Topic :- </a:t>
            </a:r>
            <a:r>
              <a:rPr lang="en-US" sz="2400" i="1" dirty="0" err="1">
                <a:solidFill>
                  <a:srgbClr val="C00000"/>
                </a:solidFill>
                <a:latin typeface="Bodoni MT Black" pitchFamily="18" charset="0"/>
              </a:rPr>
              <a:t>prepardness</a:t>
            </a:r>
            <a:r>
              <a:rPr lang="en-US" sz="2400" i="1" dirty="0">
                <a:solidFill>
                  <a:srgbClr val="C00000"/>
                </a:solidFill>
                <a:latin typeface="Bodoni MT Black" pitchFamily="18" charset="0"/>
              </a:rPr>
              <a:t> in pre,during and post                     disaster management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5400" y="21336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lephant" pitchFamily="18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Elephant" pitchFamily="18" charset="0"/>
              </a:rPr>
              <a:t>COURSE  TITLE :-      DISASTER  MANAGEMENT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2819400"/>
            <a:ext cx="394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Broadway" pitchFamily="82" charset="0"/>
              </a:rPr>
              <a:t>COURSE NO :-          ALWM-311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32004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Elephant" pitchFamily="18" charset="0"/>
              </a:rPr>
              <a:t>CREDIT HOURSE :-   2(1+1)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1600" y="3581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BeyondControl" pitchFamily="2" charset="0"/>
                <a:cs typeface="BeyondControl" pitchFamily="2" charset="0"/>
              </a:rPr>
              <a:t>YEAR /SEMESTER :- 3</a:t>
            </a:r>
            <a:r>
              <a:rPr lang="en-US" baseline="30000" dirty="0">
                <a:solidFill>
                  <a:schemeClr val="accent6">
                    <a:lumMod val="40000"/>
                    <a:lumOff val="60000"/>
                  </a:schemeClr>
                </a:solidFill>
                <a:latin typeface="BeyondControl" pitchFamily="2" charset="0"/>
                <a:cs typeface="BeyondControl" pitchFamily="2" charset="0"/>
              </a:rPr>
              <a:t>rd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BeyondControl" pitchFamily="2" charset="0"/>
                <a:cs typeface="BeyondControl" pitchFamily="2" charset="0"/>
              </a:rPr>
              <a:t> YEAR /1</a:t>
            </a:r>
            <a:r>
              <a:rPr lang="en-US" baseline="30000" dirty="0">
                <a:solidFill>
                  <a:schemeClr val="accent6">
                    <a:lumMod val="40000"/>
                    <a:lumOff val="60000"/>
                  </a:schemeClr>
                </a:solidFill>
                <a:latin typeface="BeyondControl" pitchFamily="2" charset="0"/>
                <a:cs typeface="BeyondControl" pitchFamily="2" charset="0"/>
              </a:rPr>
              <a:t>ST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BeyondControl" pitchFamily="2" charset="0"/>
                <a:cs typeface="BeyondControl" pitchFamily="2" charset="0"/>
              </a:rPr>
              <a:t> SEMESTER  </a:t>
            </a:r>
            <a:endParaRPr lang="en-US" strike="sngStrike" dirty="0">
              <a:solidFill>
                <a:schemeClr val="accent6">
                  <a:lumMod val="40000"/>
                  <a:lumOff val="60000"/>
                </a:schemeClr>
              </a:solidFill>
              <a:latin typeface="BeyondControl" pitchFamily="2" charset="0"/>
              <a:cs typeface="BeyondControl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953000"/>
            <a:ext cx="381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FF00"/>
                </a:solidFill>
                <a:latin typeface="BeyondControl" pitchFamily="2" charset="0"/>
                <a:cs typeface="BeyondControl" pitchFamily="2" charset="0"/>
              </a:rPr>
              <a:t>SUBMITED TO-</a:t>
            </a:r>
          </a:p>
          <a:p>
            <a:r>
              <a:rPr lang="en-US" sz="28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Elephant" pitchFamily="18" charset="0"/>
              </a:rPr>
              <a:t>Sh. J. L. SALAM</a:t>
            </a:r>
          </a:p>
          <a:p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Elephant" pitchFamily="18" charset="0"/>
              </a:rPr>
              <a:t>(course teacher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57800" y="4800600"/>
            <a:ext cx="3886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FF00"/>
                </a:solidFill>
                <a:latin typeface="BeyondControl" pitchFamily="2" charset="0"/>
                <a:cs typeface="BeyondControl" pitchFamily="2" charset="0"/>
              </a:rPr>
              <a:t>PRESENTED BY –</a:t>
            </a:r>
          </a:p>
          <a:p>
            <a:r>
              <a:rPr lang="en-US" sz="2800" b="1" i="1" u="sng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Elephant" pitchFamily="18" charset="0"/>
                <a:cs typeface="BeyondControl" pitchFamily="2" charset="0"/>
              </a:rPr>
              <a:t>Naveen</a:t>
            </a:r>
            <a:r>
              <a:rPr lang="en-US" sz="2800" b="1" i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Elephant" pitchFamily="18" charset="0"/>
                <a:cs typeface="BeyondControl" pitchFamily="2" charset="0"/>
              </a:rPr>
              <a:t> Kumar</a:t>
            </a:r>
          </a:p>
          <a:p>
            <a:r>
              <a:rPr lang="en-US" sz="2800" b="1" i="1" u="sng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Elephant" pitchFamily="18" charset="0"/>
                <a:cs typeface="BeyondControl" pitchFamily="2" charset="0"/>
              </a:rPr>
              <a:t>Ankita</a:t>
            </a:r>
            <a:r>
              <a:rPr lang="en-US" sz="2800" b="1" i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Elephant" pitchFamily="18" charset="0"/>
                <a:cs typeface="BeyondControl" pitchFamily="2" charset="0"/>
              </a:rPr>
              <a:t> </a:t>
            </a:r>
            <a:r>
              <a:rPr lang="en-US" sz="2800" b="1" i="1" u="sng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Elephant" pitchFamily="18" charset="0"/>
                <a:cs typeface="BeyondControl" pitchFamily="2" charset="0"/>
              </a:rPr>
              <a:t>Chauhan</a:t>
            </a:r>
            <a:endParaRPr lang="en-US" sz="2800" b="1" i="1" u="sng" dirty="0">
              <a:solidFill>
                <a:schemeClr val="tx2">
                  <a:lumMod val="20000"/>
                  <a:lumOff val="80000"/>
                </a:schemeClr>
              </a:solidFill>
              <a:latin typeface="Elephant" pitchFamily="18" charset="0"/>
              <a:cs typeface="BeyondControl" pitchFamily="2" charset="0"/>
            </a:endParaRPr>
          </a:p>
          <a:p>
            <a:r>
              <a:rPr lang="en-US" sz="2800" b="1" i="1" u="sng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Elephant" pitchFamily="18" charset="0"/>
                <a:cs typeface="BeyondControl" pitchFamily="2" charset="0"/>
              </a:rPr>
              <a:t>Surbhi</a:t>
            </a:r>
            <a:r>
              <a:rPr lang="en-US" sz="2800" b="1" i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Elephant" pitchFamily="18" charset="0"/>
                <a:cs typeface="BeyondControl" pitchFamily="2" charset="0"/>
              </a:rPr>
              <a:t> </a:t>
            </a:r>
            <a:r>
              <a:rPr lang="en-US" sz="2800" b="1" i="1" u="sng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Elephant" pitchFamily="18" charset="0"/>
                <a:cs typeface="BeyondControl" pitchFamily="2" charset="0"/>
              </a:rPr>
              <a:t>Varma</a:t>
            </a:r>
            <a:endParaRPr lang="en-US" sz="2800" b="1" i="1" u="sng" dirty="0">
              <a:solidFill>
                <a:schemeClr val="tx2">
                  <a:lumMod val="20000"/>
                  <a:lumOff val="80000"/>
                </a:schemeClr>
              </a:solidFill>
              <a:latin typeface="Elephant" pitchFamily="18" charset="0"/>
              <a:cs typeface="BeyondControl" pitchFamily="2" charset="0"/>
            </a:endParaRPr>
          </a:p>
          <a:p>
            <a:r>
              <a:rPr lang="en-US" sz="2800" b="1" i="1" u="sng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Elephant" pitchFamily="18" charset="0"/>
                <a:cs typeface="BeyondControl" pitchFamily="2" charset="0"/>
              </a:rPr>
              <a:t>Megha</a:t>
            </a:r>
            <a:r>
              <a:rPr lang="en-US" sz="2800" b="1" i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Elephant" pitchFamily="18" charset="0"/>
                <a:cs typeface="BeyondControl" pitchFamily="2" charset="0"/>
              </a:rPr>
              <a:t> </a:t>
            </a:r>
            <a:r>
              <a:rPr lang="en-US" sz="2800" b="1" i="1" u="sng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Elephant" pitchFamily="18" charset="0"/>
                <a:cs typeface="BeyondControl" pitchFamily="2" charset="0"/>
              </a:rPr>
              <a:t>Kashyap</a:t>
            </a:r>
            <a:endParaRPr lang="en-US" sz="2800" b="1" i="1" u="sng" dirty="0">
              <a:solidFill>
                <a:schemeClr val="tx2">
                  <a:lumMod val="20000"/>
                  <a:lumOff val="80000"/>
                </a:schemeClr>
              </a:solidFill>
              <a:latin typeface="Elephant" pitchFamily="18" charset="0"/>
              <a:cs typeface="BeyondControl" pitchFamily="2" charset="0"/>
            </a:endParaRPr>
          </a:p>
        </p:txBody>
      </p:sp>
    </p:spTree>
  </p:cSld>
  <p:clrMapOvr>
    <a:masterClrMapping/>
  </p:clrMapOvr>
  <p:transition>
    <p:wheel spokes="8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124200"/>
            <a:ext cx="4572000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5443" y="3200400"/>
            <a:ext cx="4607443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0"/>
            <a:ext cx="4572000" cy="3237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403" y="1"/>
            <a:ext cx="4584403" cy="320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advTm="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SUB. MATER\ramesh rrrrr\ramesh disaster\raj\New folder\images (17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352799"/>
            <a:ext cx="5431618" cy="35051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ight Arrow Callout 2"/>
          <p:cNvSpPr/>
          <p:nvPr/>
        </p:nvSpPr>
        <p:spPr>
          <a:xfrm>
            <a:off x="152400" y="3505200"/>
            <a:ext cx="3581400" cy="297180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ngie Pierced" pitchFamily="2" charset="0"/>
              </a:rPr>
              <a:t>Supply food </a:t>
            </a:r>
            <a:r>
              <a:rPr lang="en-US" sz="3600" dirty="0" err="1">
                <a:solidFill>
                  <a:schemeClr val="bg1"/>
                </a:solidFill>
                <a:latin typeface="Angie Pierced" pitchFamily="2" charset="0"/>
              </a:rPr>
              <a:t>materieals</a:t>
            </a:r>
            <a:endParaRPr lang="en-US" sz="3600" dirty="0">
              <a:solidFill>
                <a:schemeClr val="bg1"/>
              </a:solidFill>
              <a:latin typeface="Angie Pierced" pitchFamily="2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38800" cy="3200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Left Arrow Callout 4"/>
          <p:cNvSpPr/>
          <p:nvPr/>
        </p:nvSpPr>
        <p:spPr>
          <a:xfrm>
            <a:off x="5715000" y="0"/>
            <a:ext cx="3200400" cy="28194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Bleeding Cowboys" pitchFamily="2" charset="0"/>
              </a:rPr>
              <a:t> HELP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		</a:t>
            </a:r>
            <a:r>
              <a:rPr lang="en-US" sz="2800" b="1" i="1" dirty="0">
                <a:solidFill>
                  <a:srgbClr val="00B0F0"/>
                </a:solidFill>
                <a:latin typeface="BeyondControl" pitchFamily="2" charset="0"/>
                <a:cs typeface="BeyondControl" pitchFamily="2" charset="0"/>
              </a:rPr>
              <a:t>PREPAREDNESS IN FLOOD</a:t>
            </a:r>
          </a:p>
          <a:p>
            <a:r>
              <a:rPr lang="en-US" sz="2400" b="1" i="1" u="sng" dirty="0">
                <a:solidFill>
                  <a:schemeClr val="accent4">
                    <a:lumMod val="75000"/>
                  </a:schemeClr>
                </a:solidFill>
                <a:latin typeface="Elephant" pitchFamily="18" charset="0"/>
                <a:cs typeface="Arial" pitchFamily="34" charset="0"/>
              </a:rPr>
              <a:t>PRE-FLOOD-</a:t>
            </a:r>
          </a:p>
          <a:p>
            <a:endParaRPr lang="en-US" sz="2800" b="1" i="1" u="sng" dirty="0">
              <a:solidFill>
                <a:schemeClr val="accent4">
                  <a:lumMod val="75000"/>
                </a:schemeClr>
              </a:solidFill>
              <a:latin typeface="Elephant" pitchFamily="18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Forecasting according to seasonal pattern, drainage basin capacity, flood plain  mapping, and air and land surveys.</a:t>
            </a: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Flood control measures would include provision for dams, disks channel, flood </a:t>
            </a:r>
            <a:r>
              <a:rPr lang="en-US" sz="2800" i="1" dirty="0" err="1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proofing,erossion</a:t>
            </a: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 control.</a:t>
            </a: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All your family member should know the safe route to nearest shelter raised safe (</a:t>
            </a:r>
            <a:r>
              <a:rPr lang="en-US" sz="2800" i="1" dirty="0" err="1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pacca</a:t>
            </a: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) house.</a:t>
            </a: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Have an emergency kit .</a:t>
            </a: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Land use control.</a:t>
            </a: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Crop insurance.</a:t>
            </a: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u="sng" dirty="0">
                <a:solidFill>
                  <a:srgbClr val="FF0000"/>
                </a:solidFill>
                <a:latin typeface="BeyondControl" pitchFamily="2" charset="0"/>
                <a:cs typeface="BeyondControl" pitchFamily="2" charset="0"/>
              </a:rPr>
              <a:t>DURING-FLOOD-</a:t>
            </a:r>
          </a:p>
          <a:p>
            <a:endParaRPr lang="en-US" sz="2800" b="1" i="1" u="sng" dirty="0">
              <a:solidFill>
                <a:schemeClr val="accent2">
                  <a:lumMod val="50000"/>
                </a:schemeClr>
              </a:solidFill>
              <a:latin typeface="BeyondControl" pitchFamily="2" charset="0"/>
              <a:cs typeface="BeyondControl" pitchFamily="2" charset="0"/>
            </a:endParaRPr>
          </a:p>
          <a:p>
            <a:pPr>
              <a:buFont typeface="Wingdings"/>
              <a:buChar char="v"/>
            </a:pP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ernard MT Condensed" pitchFamily="18" charset="0"/>
                <a:cs typeface="Arial" pitchFamily="34" charset="0"/>
              </a:rPr>
              <a:t>Drink boiled water</a:t>
            </a:r>
          </a:p>
          <a:p>
            <a:pPr>
              <a:buFont typeface="Wingdings" pitchFamily="2" charset="2"/>
              <a:buChar char="v"/>
            </a:pP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ernard MT Condensed" pitchFamily="18" charset="0"/>
                <a:cs typeface="Arial" pitchFamily="34" charset="0"/>
              </a:rPr>
              <a:t>Keep your food material, don’t take heavy meals</a:t>
            </a:r>
          </a:p>
          <a:p>
            <a:pPr>
              <a:buFont typeface="Wingdings" pitchFamily="2" charset="2"/>
              <a:buChar char="v"/>
            </a:pP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ernard MT Condensed" pitchFamily="18" charset="0"/>
                <a:cs typeface="Arial" pitchFamily="34" charset="0"/>
              </a:rPr>
              <a:t>Use raw tea, rice water, tender coconut water etc. </a:t>
            </a:r>
          </a:p>
          <a:p>
            <a:pPr>
              <a:buFont typeface="Wingdings" pitchFamily="2" charset="2"/>
              <a:buChar char="v"/>
            </a:pPr>
            <a:endParaRPr lang="en-US" sz="3200" i="1" dirty="0">
              <a:solidFill>
                <a:schemeClr val="accent2">
                  <a:lumMod val="50000"/>
                </a:schemeClr>
              </a:solidFill>
              <a:latin typeface="Bernard MT Condensed" pitchFamily="18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ernard MT Condensed" pitchFamily="18" charset="0"/>
                <a:cs typeface="Arial" pitchFamily="34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752600"/>
            <a:ext cx="68580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i="1" dirty="0">
              <a:solidFill>
                <a:schemeClr val="accent2">
                  <a:lumMod val="50000"/>
                </a:schemeClr>
              </a:solidFill>
              <a:latin typeface="Bernard MT Condensed" pitchFamily="18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3200" i="1" dirty="0">
              <a:solidFill>
                <a:schemeClr val="accent2">
                  <a:lumMod val="50000"/>
                </a:schemeClr>
              </a:solidFill>
              <a:latin typeface="Bernard MT Condensed" pitchFamily="18" charset="0"/>
              <a:cs typeface="Arial" pitchFamily="34" charset="0"/>
            </a:endParaRPr>
          </a:p>
          <a:p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ernard MT Condensed" pitchFamily="18" charset="0"/>
                <a:cs typeface="Arial" pitchFamily="34" charset="0"/>
              </a:rPr>
              <a:t> Use bleaching powder.</a:t>
            </a:r>
          </a:p>
          <a:p>
            <a:pPr>
              <a:buFont typeface="Wingdings" pitchFamily="2" charset="2"/>
              <a:buChar char="v"/>
            </a:pP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ernard MT Condensed" pitchFamily="18" charset="0"/>
                <a:cs typeface="Arial" pitchFamily="34" charset="0"/>
              </a:rPr>
              <a:t>Help the official or volunteer distributing relief material.</a:t>
            </a:r>
          </a:p>
          <a:p>
            <a:pPr>
              <a:buFont typeface="Wingdings" pitchFamily="2" charset="2"/>
              <a:buChar char="v"/>
            </a:pP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ernard MT Condensed" pitchFamily="18" charset="0"/>
                <a:cs typeface="Arial" pitchFamily="34" charset="0"/>
              </a:rPr>
              <a:t>Food detection and warning systems. </a:t>
            </a:r>
          </a:p>
          <a:p>
            <a:pPr>
              <a:buFont typeface="Wingdings" pitchFamily="2" charset="2"/>
              <a:buChar char="v"/>
            </a:pP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ernard MT Condensed" pitchFamily="18" charset="0"/>
                <a:cs typeface="Arial" pitchFamily="34" charset="0"/>
              </a:rPr>
              <a:t>Community education.</a:t>
            </a:r>
          </a:p>
          <a:p>
            <a:pPr>
              <a:buFont typeface="Wingdings" pitchFamily="2" charset="2"/>
              <a:buChar char="v"/>
            </a:pP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ernard MT Condensed" pitchFamily="18" charset="0"/>
                <a:cs typeface="Arial" pitchFamily="34" charset="0"/>
              </a:rPr>
              <a:t>Development of master plan for flood plan management.</a:t>
            </a:r>
          </a:p>
        </p:txBody>
      </p:sp>
    </p:spTree>
  </p:cSld>
  <p:clrMapOvr>
    <a:masterClrMapping/>
  </p:clrMapOvr>
  <p:transition>
    <p:wheel spokes="8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0"/>
            <a:ext cx="85344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eyondControl" pitchFamily="2" charset="0"/>
                <a:cs typeface="BeyondControl" pitchFamily="2" charset="0"/>
              </a:rPr>
              <a:t>POST FLOOD:-</a:t>
            </a:r>
          </a:p>
          <a:p>
            <a:endParaRPr lang="en-US" sz="3600" b="1" i="1" u="sng" dirty="0">
              <a:solidFill>
                <a:schemeClr val="accent2">
                  <a:lumMod val="75000"/>
                </a:schemeClr>
              </a:solidFill>
              <a:latin typeface="Bernard MT Condensed" pitchFamily="18" charset="0"/>
              <a:cs typeface="BeyondControl" pitchFamily="2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Search  and rescue, medical treat.</a:t>
            </a:r>
          </a:p>
          <a:p>
            <a:pPr>
              <a:buFont typeface="Wingdings" pitchFamily="2" charset="2"/>
              <a:buChar char="v"/>
            </a:pP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Disaster assessment.</a:t>
            </a:r>
          </a:p>
          <a:p>
            <a:pPr>
              <a:buFont typeface="Wingdings" pitchFamily="2" charset="2"/>
              <a:buChar char="v"/>
            </a:pP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Short term food and water supply.</a:t>
            </a:r>
          </a:p>
          <a:p>
            <a:pPr>
              <a:buFont typeface="Wingdings" pitchFamily="2" charset="2"/>
              <a:buChar char="v"/>
            </a:pP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Water purification.</a:t>
            </a:r>
          </a:p>
          <a:p>
            <a:pPr>
              <a:buFont typeface="Wingdings" pitchFamily="2" charset="2"/>
              <a:buChar char="v"/>
            </a:pP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Epidemiological </a:t>
            </a:r>
            <a:r>
              <a:rPr lang="en-US" sz="3600" i="1" dirty="0" err="1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surveiliance</a:t>
            </a: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Maintaining wet land.</a:t>
            </a:r>
          </a:p>
          <a:p>
            <a:pPr>
              <a:buFont typeface="Wingdings" pitchFamily="2" charset="2"/>
              <a:buChar char="v"/>
            </a:pP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Food </a:t>
            </a:r>
            <a:r>
              <a:rPr lang="en-US" sz="3600" i="1" dirty="0" err="1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forcosting</a:t>
            </a: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 and warning services.</a:t>
            </a:r>
          </a:p>
          <a:p>
            <a:pPr>
              <a:buFont typeface="Wingdings" pitchFamily="2" charset="2"/>
              <a:buChar char="v"/>
            </a:pPr>
            <a:r>
              <a:rPr lang="en-US" sz="3600" i="1" dirty="0">
                <a:solidFill>
                  <a:schemeClr val="accent2">
                    <a:lumMod val="75000"/>
                  </a:schemeClr>
                </a:solidFill>
                <a:latin typeface="Bernard MT Condensed" pitchFamily="18" charset="0"/>
                <a:cs typeface="Arial" pitchFamily="34" charset="0"/>
              </a:rPr>
              <a:t>Public health measures etc.</a:t>
            </a:r>
          </a:p>
          <a:p>
            <a:pPr>
              <a:buFont typeface="Wingdings" pitchFamily="2" charset="2"/>
              <a:buChar char="v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plu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rc_mi" descr="http://t3.gstatic.com/images?q=tbn:ANd9GcSz7p-i83C1VU45Md2hMAKxhh7IYsoma86AOI1lRaJgVgTMTI1H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0"/>
            <a:ext cx="4419600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https://encrypted-tbn2.gstatic.com/images?q=tbn:ANd9GcSl7Lv4Ux6P8XsHOJxk3FpSAZsjz_EqLXK0p3woZqedXj-UAbCObQ">
            <a:hlinkClick r:id="rId3"/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9" y="3276600"/>
            <a:ext cx="4572001" cy="358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https://encrypted-tbn2.gstatic.com/images?q=tbn:ANd9GcTlEN-wM-u6RAstA1B7rJP4a_uf5iLKaUFS_WJelJrh0RfB-KAWGQ">
            <a:hlinkClick r:id="rId5"/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276600"/>
            <a:ext cx="4495800" cy="358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04800" y="18288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6">
                    <a:lumMod val="75000"/>
                  </a:schemeClr>
                </a:solidFill>
                <a:latin typeface="Bernard MT Condensed" pitchFamily="18" charset="0"/>
                <a:cs typeface="BeyondControl" pitchFamily="2" charset="0"/>
              </a:rPr>
              <a:t>“DROUGHT COMES IN THE GENERALY DRY SEASON”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7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770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9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1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encrypted-tbn1.gstatic.com/images?q=tbn:ANd9GcSsr5vJWHbqMxeklmG8Vp5ckrwhgDFXPOwo700LEAO4HlMygL7Y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28600"/>
            <a:ext cx="44196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https://encrypted-tbn1.gstatic.com/images?q=tbn:ANd9GcTexatt7HImKIprDCfa8bW27I_Xrdp8rgzaMdYG_osM_7XdO3_Bxg">
            <a:hlinkClick r:id="rId4"/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52400"/>
            <a:ext cx="4267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https://encrypted-tbn0.gstatic.com/images?q=tbn:ANd9GcQY9WuVzUWzGyVy7WmRGFS_BLYbxAB4r46I8Iu6VWmSbHKuj5_D">
            <a:hlinkClick r:id="rId6"/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725" y="3581400"/>
            <a:ext cx="4257675" cy="2829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/>
          <p:cNvSpPr/>
          <p:nvPr/>
        </p:nvSpPr>
        <p:spPr>
          <a:xfrm>
            <a:off x="4724400" y="228600"/>
            <a:ext cx="419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</a:rPr>
              <a:t>SEASONAL  DROUGHT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3124200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ATMOSPHERIC  DROUGHT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228599" y="228600"/>
            <a:ext cx="464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</a:rPr>
              <a:t>PERMANENT  DROUGHT</a:t>
            </a:r>
          </a:p>
        </p:txBody>
      </p:sp>
      <p:pic>
        <p:nvPicPr>
          <p:cNvPr id="16" name="Picture 15" descr="https://encrypted-tbn0.gstatic.com/images?q=tbn:ANd9GcTEuE7icOORBVxyDSdKixwNMtqlgk48Yl7kKtDFOK6ZR5rK1W_3">
            <a:hlinkClick r:id="rId8"/>
          </p:cNvPr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657600"/>
            <a:ext cx="44196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5105400" y="31242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33400" y="76200"/>
            <a:ext cx="8229600" cy="13716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BeyondControl" pitchFamily="2" charset="0"/>
                <a:ea typeface="+mj-ea"/>
                <a:cs typeface="BeyondControl" pitchFamily="2" charset="0"/>
              </a:rPr>
              <a:t>DROUGHT HAZARDS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https://encrypted-tbn0.gstatic.com/images?q=tbn:ANd9GcTEuE7icOORBVxyDSdKixwNMtqlgk48Yl7kKtDFOK6ZR5rK1W_3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066800"/>
            <a:ext cx="2695575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https://encrypted-tbn1.gstatic.com/images?q=tbn:ANd9GcSPyNyd5YQJz6SeEKYHZLBU6hNI1XF2Dl7xbRBG-QORCuhkwRh9">
            <a:hlinkClick r:id="rId4"/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5029200"/>
            <a:ext cx="270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https://encrypted-tbn3.gstatic.com/images?q=tbn:ANd9GcSpz5BC9lMNoZ_-finBkm2E3XTKizAgEIfeRg9uvYGtx2uQYKJGmw">
            <a:hlinkClick r:id="rId6"/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0" y="2971800"/>
            <a:ext cx="26670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219200"/>
            <a:ext cx="4038600" cy="6096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HIGH  TEMPERATURES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57200" y="2819400"/>
            <a:ext cx="4038600" cy="6096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VERY LOW HUMIDITY</a:t>
            </a:r>
            <a:endParaRPr lang="en-US" sz="1600" b="1" i="1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981200"/>
            <a:ext cx="4038600" cy="685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LOSS OF SOIL MOISTURE</a:t>
            </a:r>
            <a:endParaRPr lang="en-US" sz="1600" b="1" i="1" dirty="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457200" y="3581400"/>
            <a:ext cx="4038600" cy="685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DEATH OF ANIMALS</a:t>
            </a:r>
            <a:endParaRPr lang="en-US" sz="1600" b="1" i="1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57200" y="4419600"/>
            <a:ext cx="4038600" cy="685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en-US" b="1" i="1" dirty="0"/>
              <a:t>LOSS OF FOREST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457200" y="5257800"/>
            <a:ext cx="4038600" cy="685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en-US" b="1" i="1" dirty="0"/>
              <a:t>ECONOMIC LOSSES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57200" y="6096000"/>
            <a:ext cx="4038600" cy="6096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b="1" i="1" dirty="0"/>
              <a:t>REDUCTIONS  IN  WATER QUANTITY  AND  QUALITY 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457200" y="1219200"/>
            <a:ext cx="4038600" cy="6096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b="1" i="1" dirty="0"/>
              <a:t>HIGH  TEMPERATURES</a:t>
            </a:r>
            <a:endParaRPr lang="en-US" sz="1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6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6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600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6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6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6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yondControl" pitchFamily="2" charset="0"/>
                <a:ea typeface="+mj-ea"/>
                <a:cs typeface="BeyondControl" pitchFamily="2" charset="0"/>
              </a:rPr>
              <a:t>DROUGHT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yondControl" pitchFamily="2" charset="0"/>
                <a:ea typeface="+mj-ea"/>
                <a:cs typeface="BeyondControl" pitchFamily="2" charset="0"/>
              </a:rPr>
              <a:t> MANAGEMENT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914400"/>
            <a:ext cx="8458200" cy="685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spcBef>
                <a:spcPct val="50000"/>
              </a:spcBef>
            </a:pPr>
            <a:r>
              <a:rPr lang="en-US" sz="3200" b="1" i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</a:rPr>
              <a:t>Long-term mitigation strategies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676400"/>
            <a:ext cx="7467600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q"/>
            </a:pPr>
            <a:r>
              <a:rPr lang="en-US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doni MT Black" pitchFamily="18" charset="0"/>
              </a:rPr>
              <a:t> Public information and education campaigns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438400"/>
            <a:ext cx="746760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doni MT Black" pitchFamily="18" charset="0"/>
              </a:rPr>
              <a:t>Construction of community based rain water harvesting structures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352800"/>
            <a:ext cx="7543800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doni MT Black" pitchFamily="18" charset="0"/>
              </a:rPr>
              <a:t>Promoting watershed programmes.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962400"/>
            <a:ext cx="7543800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q"/>
            </a:pPr>
            <a:r>
              <a:rPr lang="en-US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doni MT Black" pitchFamily="18" charset="0"/>
              </a:rPr>
              <a:t>Increasing forest cover through plantation.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4572000"/>
            <a:ext cx="754380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doni MT Black" pitchFamily="18" charset="0"/>
              </a:rPr>
              <a:t> adopting drought resistant variety of paddy and other crops.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5467290"/>
            <a:ext cx="7467600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q"/>
            </a:pPr>
            <a:r>
              <a:rPr lang="en-US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doni MT Black" pitchFamily="18" charset="0"/>
              </a:rPr>
              <a:t>Using alternative crops in drought condition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0600" y="6076890"/>
            <a:ext cx="7391400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q"/>
            </a:pPr>
            <a:r>
              <a:rPr lang="en-US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odoni MT Black" pitchFamily="18" charset="0"/>
              </a:rPr>
              <a:t>Encouraging crop and seed insurance schemes</a:t>
            </a:r>
          </a:p>
        </p:txBody>
      </p:sp>
    </p:spTree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28600" y="533400"/>
            <a:ext cx="60198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en-US" sz="3600" b="1" i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</a:rPr>
              <a:t>Post management</a:t>
            </a:r>
            <a:endParaRPr lang="en-US" sz="3600" b="1" i="1" dirty="0">
              <a:solidFill>
                <a:schemeClr val="accent4"/>
              </a:solidFill>
              <a:latin typeface="Bodoni MT Black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524000"/>
            <a:ext cx="861060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q"/>
            </a:pPr>
            <a:r>
              <a:rPr lang="en-US" i="1" dirty="0">
                <a:latin typeface="Bodoni MT Black" pitchFamily="18" charset="0"/>
              </a:rPr>
              <a:t>  </a:t>
            </a:r>
            <a:r>
              <a:rPr lang="en-US" b="1" i="1" dirty="0">
                <a:latin typeface="Bodoni MT Black" pitchFamily="18" charset="0"/>
              </a:rPr>
              <a:t>Improvements in water systems</a:t>
            </a:r>
          </a:p>
          <a:p>
            <a:pPr marL="347663"/>
            <a:r>
              <a:rPr lang="en-US" b="1" i="1" dirty="0">
                <a:latin typeface="Bodoni MT Black" pitchFamily="18" charset="0"/>
              </a:rPr>
              <a:t>(for example, leak detection, lining of transmission canals)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2362200"/>
            <a:ext cx="861060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i="1" dirty="0">
                <a:latin typeface="Bodoni MT Black" pitchFamily="18" charset="0"/>
              </a:rPr>
              <a:t>  Emergency sources of supply</a:t>
            </a:r>
          </a:p>
          <a:p>
            <a:pPr marL="347663"/>
            <a:r>
              <a:rPr lang="en-US" i="1" dirty="0">
                <a:latin typeface="Bodoni MT Black" pitchFamily="18" charset="0"/>
              </a:rPr>
              <a:t>(for example, emergency interconnections, drilling new wells)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3465493"/>
            <a:ext cx="8610600" cy="95410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i="1" dirty="0">
                <a:latin typeface="Bodoni MT Black" pitchFamily="18" charset="0"/>
              </a:rPr>
              <a:t>  Management of available water resources </a:t>
            </a:r>
          </a:p>
          <a:p>
            <a:pPr marL="347663"/>
            <a:r>
              <a:rPr lang="en-US" i="1" dirty="0">
                <a:latin typeface="Bodoni MT Black" pitchFamily="18" charset="0"/>
              </a:rPr>
              <a:t>(for example, emergency water banks, over drafting of groundwater aquifers)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572000"/>
            <a:ext cx="861060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q"/>
            </a:pPr>
            <a:r>
              <a:rPr lang="en-US" i="1" dirty="0">
                <a:latin typeface="Bodoni MT Black" pitchFamily="18" charset="0"/>
              </a:rPr>
              <a:t>  Search for new supplies of water </a:t>
            </a:r>
          </a:p>
        </p:txBody>
      </p:sp>
    </p:spTree>
  </p:cSld>
  <p:clrMapOvr>
    <a:masterClrMapping/>
  </p:clrMapOvr>
  <p:transition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BeyondControl" pitchFamily="2" charset="0"/>
                <a:cs typeface="BeyondControl" pitchFamily="2" charset="0"/>
              </a:rPr>
              <a:t>  </a:t>
            </a:r>
            <a:r>
              <a:rPr lang="en-US" sz="4800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eyondControl" pitchFamily="2" charset="0"/>
                <a:cs typeface="BeyondControl" pitchFamily="2" charset="0"/>
              </a:rPr>
              <a:t>DISASTER</a:t>
            </a:r>
          </a:p>
          <a:p>
            <a:pPr algn="ctr"/>
            <a:endParaRPr lang="en-US" sz="4800" b="1" i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eyondControl" pitchFamily="2" charset="0"/>
              <a:cs typeface="BeyondControl" pitchFamily="2" charset="0"/>
            </a:endParaRPr>
          </a:p>
          <a:p>
            <a:pPr algn="ctr"/>
            <a:r>
              <a:rPr lang="en-US" sz="3200" b="1" i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  <a:cs typeface="BeyondControl" pitchFamily="2" charset="0"/>
              </a:rPr>
              <a:t>dEFINATION</a:t>
            </a:r>
            <a:r>
              <a:rPr lang="en-US" sz="3200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  <a:cs typeface="BeyondControl" pitchFamily="2" charset="0"/>
              </a:rPr>
              <a:t>:- </a:t>
            </a:r>
            <a:r>
              <a:rPr lang="en-US" sz="3200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  <a:cs typeface="BeyondControl" pitchFamily="2" charset="0"/>
              </a:rPr>
              <a:t>“</a:t>
            </a:r>
            <a:r>
              <a:rPr lang="en-US" sz="2400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  <a:cs typeface="BeyondControl" pitchFamily="2" charset="0"/>
              </a:rPr>
              <a:t>DISASTER  IS A SUDDEN  CALAMITOUS  EVENT  BRINGING   GREAT  DAMAGE, LOSS,  HUMAN  MATERIAL  OR  ENVIRONMENTAL LOSSES AND  DESTRUCTION,  DEVASTATION  TO  LIFE  AND  PROPERTY.”</a:t>
            </a:r>
          </a:p>
        </p:txBody>
      </p:sp>
    </p:spTree>
  </p:cSld>
  <p:clrMapOvr>
    <a:masterClrMapping/>
  </p:clrMapOvr>
  <p:transition>
    <p:wheel spokes="8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SUB. MATER\ramesh rrrrr\ramesh disaster\ramesh\New folder\disaster_management_200310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4343400" cy="274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362200" y="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BeyondControl" pitchFamily="2" charset="0"/>
                <a:cs typeface="BeyondControl" pitchFamily="2" charset="0"/>
              </a:rPr>
              <a:t>EARTHQUAKE</a:t>
            </a:r>
          </a:p>
        </p:txBody>
      </p:sp>
      <p:pic>
        <p:nvPicPr>
          <p:cNvPr id="1027" name="Picture 3" descr="E:\SUB. MATER\ramesh rrrrr\ramesh disaster\ramesh\New folder\Disaster Mana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762000"/>
            <a:ext cx="4495800" cy="274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8" name="Picture 4" descr="E:\SUB. MATER\ramesh rrrrr\ramesh disaster\ramesh\New folder\f1ee181b-ea5e-491a-8fe6-0816f7e1b65fHi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733800"/>
            <a:ext cx="4343400" cy="3124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9" name="Picture 5" descr="E:\SUB. MATER\ramesh rrrrr\ramesh disaster\ramesh\New folder\drill-ap21_02151210410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3733800"/>
            <a:ext cx="4495800" cy="3124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                       </a:t>
            </a:r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eyondControl" pitchFamily="2" charset="0"/>
                <a:cs typeface="BeyondControl" pitchFamily="2" charset="0"/>
              </a:rPr>
              <a:t>EARTHQUAKES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sz="2800" b="1" i="1" u="sng" dirty="0">
                <a:solidFill>
                  <a:schemeClr val="accent6">
                    <a:lumMod val="75000"/>
                  </a:schemeClr>
                </a:solidFill>
                <a:latin typeface="Bodoni MT Black" pitchFamily="18" charset="0"/>
                <a:cs typeface="Arial" pitchFamily="34" charset="0"/>
              </a:rPr>
              <a:t>PRE-EARTHQUAKE-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Weather forecasting (seismic </a:t>
            </a:r>
            <a:r>
              <a:rPr lang="en-US" sz="2400" i="1" dirty="0" err="1">
                <a:latin typeface="Bodoni MT Black" pitchFamily="18" charset="0"/>
                <a:cs typeface="Arial" pitchFamily="34" charset="0"/>
              </a:rPr>
              <a:t>activity,historical</a:t>
            </a:r>
            <a:r>
              <a:rPr lang="en-US" sz="2400" i="1" dirty="0">
                <a:latin typeface="Bodoni MT Black" pitchFamily="18" charset="0"/>
                <a:cs typeface="Arial" pitchFamily="34" charset="0"/>
              </a:rPr>
              <a:t> </a:t>
            </a:r>
            <a:r>
              <a:rPr lang="en-US" sz="2400" i="1" dirty="0" err="1">
                <a:latin typeface="Bodoni MT Black" pitchFamily="18" charset="0"/>
                <a:cs typeface="Arial" pitchFamily="34" charset="0"/>
              </a:rPr>
              <a:t>incidense</a:t>
            </a:r>
            <a:r>
              <a:rPr lang="en-US" sz="2400" i="1" dirty="0">
                <a:latin typeface="Bodoni MT Black" pitchFamily="18" charset="0"/>
                <a:cs typeface="Arial" pitchFamily="34" charset="0"/>
              </a:rPr>
              <a:t>,&amp; observations)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Always keep the following in a designated </a:t>
            </a:r>
            <a:r>
              <a:rPr lang="en-US" sz="2400" i="1" dirty="0" err="1">
                <a:latin typeface="Bodoni MT Black" pitchFamily="18" charset="0"/>
                <a:cs typeface="Arial" pitchFamily="34" charset="0"/>
              </a:rPr>
              <a:t>place,bottled</a:t>
            </a:r>
            <a:r>
              <a:rPr lang="en-US" sz="2400" i="1" dirty="0">
                <a:latin typeface="Bodoni MT Black" pitchFamily="18" charset="0"/>
                <a:cs typeface="Arial" pitchFamily="34" charset="0"/>
              </a:rPr>
              <a:t> </a:t>
            </a:r>
            <a:r>
              <a:rPr lang="en-US" sz="2400" i="1" dirty="0" err="1">
                <a:latin typeface="Bodoni MT Black" pitchFamily="18" charset="0"/>
                <a:cs typeface="Arial" pitchFamily="34" charset="0"/>
              </a:rPr>
              <a:t>drnking</a:t>
            </a:r>
            <a:r>
              <a:rPr lang="en-US" sz="2400" i="1" dirty="0">
                <a:latin typeface="Bodoni MT Black" pitchFamily="18" charset="0"/>
                <a:cs typeface="Arial" pitchFamily="34" charset="0"/>
              </a:rPr>
              <a:t> water , non perishable food, first aid kit, torch light and battery operated radio with extra batteries.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Teach family member to how to turn of electricity and gas etc. 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Identify places in the house that can provide cover during an earthquake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Public </a:t>
            </a:r>
            <a:r>
              <a:rPr lang="en-US" sz="2400" i="1" dirty="0" err="1">
                <a:latin typeface="Bodoni MT Black" pitchFamily="18" charset="0"/>
                <a:cs typeface="Arial" pitchFamily="34" charset="0"/>
              </a:rPr>
              <a:t>awaredness</a:t>
            </a:r>
            <a:r>
              <a:rPr lang="en-US" sz="2400" i="1" dirty="0">
                <a:latin typeface="Bodoni MT Black" pitchFamily="18" charset="0"/>
                <a:cs typeface="Arial" pitchFamily="34" charset="0"/>
              </a:rPr>
              <a:t> </a:t>
            </a:r>
            <a:r>
              <a:rPr lang="en-US" sz="2400" i="1" dirty="0" err="1">
                <a:latin typeface="Bodoni MT Black" pitchFamily="18" charset="0"/>
                <a:cs typeface="Arial" pitchFamily="34" charset="0"/>
              </a:rPr>
              <a:t>programmes</a:t>
            </a:r>
            <a:r>
              <a:rPr lang="en-US" sz="2400" i="1" dirty="0">
                <a:latin typeface="Bodoni MT Black" pitchFamily="18" charset="0"/>
                <a:cs typeface="Arial" pitchFamily="34" charset="0"/>
              </a:rPr>
              <a:t> and training.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Make the building resistance for earthquake.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Insurance.</a:t>
            </a:r>
          </a:p>
          <a:p>
            <a:endParaRPr lang="en-US" sz="2800" dirty="0">
              <a:solidFill>
                <a:schemeClr val="accent6">
                  <a:lumMod val="75000"/>
                </a:schemeClr>
              </a:solidFill>
              <a:latin typeface="Bodoni MT Black" pitchFamily="18" charset="0"/>
              <a:cs typeface="Arial" pitchFamily="34" charset="0"/>
            </a:endParaRP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BeyondControl" pitchFamily="2" charset="0"/>
                <a:cs typeface="BeyondControl" pitchFamily="2" charset="0"/>
              </a:rPr>
              <a:t>DURING-EARTHQUAKE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BeyondControl" pitchFamily="2" charset="0"/>
                <a:cs typeface="BeyondControl" pitchFamily="2" charset="0"/>
              </a:rPr>
              <a:t>.-</a:t>
            </a:r>
          </a:p>
          <a:p>
            <a:endParaRPr lang="en-US" sz="2800" i="1" dirty="0">
              <a:solidFill>
                <a:schemeClr val="accent6">
                  <a:lumMod val="40000"/>
                  <a:lumOff val="60000"/>
                </a:schemeClr>
              </a:solidFill>
              <a:latin typeface="Elephant" pitchFamily="18" charset="0"/>
              <a:cs typeface="BeyondControl" pitchFamily="2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latin typeface="Elephant" pitchFamily="18" charset="0"/>
                <a:cs typeface="Arial" pitchFamily="34" charset="0"/>
              </a:rPr>
              <a:t>Take cover to go under a table or other furniture.</a:t>
            </a: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latin typeface="Elephant" pitchFamily="18" charset="0"/>
                <a:cs typeface="Arial" pitchFamily="34" charset="0"/>
              </a:rPr>
              <a:t>Do not run outside , if you are inside.</a:t>
            </a: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latin typeface="Elephant" pitchFamily="18" charset="0"/>
                <a:cs typeface="Arial" pitchFamily="34" charset="0"/>
              </a:rPr>
              <a:t>Never use the lift.</a:t>
            </a: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latin typeface="Elephant" pitchFamily="18" charset="0"/>
                <a:cs typeface="Arial" pitchFamily="34" charset="0"/>
              </a:rPr>
              <a:t>Do not re-enter in damaged buildings &amp; stay away from badly damaged structures.</a:t>
            </a: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latin typeface="Elephant" pitchFamily="18" charset="0"/>
                <a:cs typeface="Arial" pitchFamily="34" charset="0"/>
              </a:rPr>
              <a:t>Identify an out  of town relative /friend as our </a:t>
            </a:r>
            <a:r>
              <a:rPr lang="en-US" sz="2800" i="1" dirty="0" err="1">
                <a:latin typeface="Elephant" pitchFamily="18" charset="0"/>
                <a:cs typeface="Arial" pitchFamily="34" charset="0"/>
              </a:rPr>
              <a:t>familys</a:t>
            </a:r>
            <a:r>
              <a:rPr lang="en-US" sz="2800" i="1" dirty="0">
                <a:latin typeface="Elephant" pitchFamily="18" charset="0"/>
                <a:cs typeface="Arial" pitchFamily="34" charset="0"/>
              </a:rPr>
              <a:t> emergency contact.</a:t>
            </a:r>
          </a:p>
          <a:p>
            <a:pPr>
              <a:buFont typeface="Wingdings" pitchFamily="2" charset="2"/>
              <a:buChar char="v"/>
            </a:pPr>
            <a:r>
              <a:rPr lang="en-US" sz="2800" i="1" dirty="0">
                <a:latin typeface="Elephant" pitchFamily="18" charset="0"/>
                <a:cs typeface="Arial" pitchFamily="34" charset="0"/>
              </a:rPr>
              <a:t>The best thing to do is to move the open area where there are no tree, </a:t>
            </a:r>
            <a:r>
              <a:rPr lang="en-US" sz="2800" i="1" dirty="0" err="1">
                <a:latin typeface="Elephant" pitchFamily="18" charset="0"/>
                <a:cs typeface="Arial" pitchFamily="34" charset="0"/>
              </a:rPr>
              <a:t>elecric</a:t>
            </a:r>
            <a:r>
              <a:rPr lang="en-US" sz="2800" i="1" dirty="0">
                <a:latin typeface="Elephant" pitchFamily="18" charset="0"/>
                <a:cs typeface="Arial" pitchFamily="34" charset="0"/>
              </a:rPr>
              <a:t> ,telephone wire.</a:t>
            </a:r>
          </a:p>
          <a:p>
            <a:pPr>
              <a:buFont typeface="Wingdings" pitchFamily="2" charset="2"/>
              <a:buChar char="v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strips dir="l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SUB. MATER\ramesh rrrrr\ramesh disaster\ramesh\New folder\disastermanage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362200"/>
            <a:ext cx="6477000" cy="4381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Down Arrow Callout 3"/>
          <p:cNvSpPr/>
          <p:nvPr/>
        </p:nvSpPr>
        <p:spPr>
          <a:xfrm>
            <a:off x="2438400" y="381000"/>
            <a:ext cx="4343400" cy="19050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 Cut Above The Rest" pitchFamily="34" charset="0"/>
              </a:rPr>
              <a:t>FOOD MATERIAL SUPPLY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BeyondControl" pitchFamily="2" charset="0"/>
                <a:cs typeface="BeyondControl" pitchFamily="2" charset="0"/>
              </a:rPr>
              <a:t>POST EARTHQUAKE=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85800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3200" i="1" dirty="0">
                <a:latin typeface="Elephant" pitchFamily="18" charset="0"/>
              </a:rPr>
              <a:t>Search and rescue measure.</a:t>
            </a:r>
          </a:p>
          <a:p>
            <a:pPr lvl="1">
              <a:buFont typeface="Arial" pitchFamily="34" charset="0"/>
              <a:buChar char="•"/>
            </a:pPr>
            <a:r>
              <a:rPr lang="en-US" sz="3200" i="1" dirty="0">
                <a:latin typeface="Elephant" pitchFamily="18" charset="0"/>
              </a:rPr>
              <a:t>Emergency medical assistance ,food materials.</a:t>
            </a:r>
          </a:p>
          <a:p>
            <a:pPr lvl="1">
              <a:buFont typeface="Arial" pitchFamily="34" charset="0"/>
              <a:buChar char="•"/>
            </a:pPr>
            <a:r>
              <a:rPr lang="en-US" sz="3200" i="1" dirty="0" err="1">
                <a:latin typeface="Elephant" pitchFamily="18" charset="0"/>
              </a:rPr>
              <a:t>Relif</a:t>
            </a:r>
            <a:r>
              <a:rPr lang="en-US" sz="3200" i="1" dirty="0">
                <a:latin typeface="Elephant" pitchFamily="18" charset="0"/>
              </a:rPr>
              <a:t> assistance.</a:t>
            </a:r>
          </a:p>
          <a:p>
            <a:pPr lvl="1">
              <a:buFont typeface="Arial" pitchFamily="34" charset="0"/>
              <a:buChar char="•"/>
            </a:pPr>
            <a:r>
              <a:rPr lang="en-US" sz="3200" i="1" dirty="0">
                <a:latin typeface="Elephant" pitchFamily="18" charset="0"/>
              </a:rPr>
              <a:t>Repair and reconstruction.</a:t>
            </a:r>
          </a:p>
          <a:p>
            <a:pPr lvl="1">
              <a:buFont typeface="Arial" pitchFamily="34" charset="0"/>
              <a:buChar char="•"/>
            </a:pPr>
            <a:r>
              <a:rPr lang="en-US" sz="3200" i="1" dirty="0">
                <a:latin typeface="Elephant" pitchFamily="18" charset="0"/>
              </a:rPr>
              <a:t>Economic recovery.</a:t>
            </a:r>
          </a:p>
          <a:p>
            <a:pPr lvl="1">
              <a:buFont typeface="Arial" pitchFamily="34" charset="0"/>
              <a:buChar char="•"/>
            </a:pPr>
            <a:r>
              <a:rPr lang="en-US" sz="3200" i="1" dirty="0">
                <a:latin typeface="Elephant" pitchFamily="18" charset="0"/>
              </a:rPr>
              <a:t>Earthquake warning and preparedness </a:t>
            </a:r>
            <a:r>
              <a:rPr lang="en-US" sz="3200" i="1" dirty="0" err="1">
                <a:latin typeface="Elephant" pitchFamily="18" charset="0"/>
              </a:rPr>
              <a:t>programmes</a:t>
            </a:r>
            <a:r>
              <a:rPr lang="en-US" sz="3200" i="1" dirty="0">
                <a:latin typeface="Elephant" pitchFamily="18" charset="0"/>
              </a:rPr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sz="3200" i="1" dirty="0" err="1">
                <a:latin typeface="Elephant" pitchFamily="18" charset="0"/>
              </a:rPr>
              <a:t>Radio,TV,News</a:t>
            </a:r>
            <a:r>
              <a:rPr lang="en-US" sz="3200" i="1" dirty="0">
                <a:latin typeface="Elephant" pitchFamily="18" charset="0"/>
              </a:rPr>
              <a:t> .</a:t>
            </a:r>
          </a:p>
        </p:txBody>
      </p:sp>
    </p:spTree>
  </p:cSld>
  <p:clrMapOvr>
    <a:masterClrMapping/>
  </p:clrMapOvr>
  <p:transition>
    <p:spli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SUB. MATER\ramesh rrrrr\ramesh disaster\ramesh\New folder\disaster pic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09699"/>
            <a:ext cx="7620000" cy="49529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667000" y="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Bulwark NF" pitchFamily="18" charset="0"/>
              </a:rPr>
              <a:t>LANDSLIDE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</a:t>
            </a:r>
            <a:r>
              <a:rPr 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BeyondControl" pitchFamily="2" charset="0"/>
                <a:cs typeface="BeyondControl" pitchFamily="2" charset="0"/>
              </a:rPr>
              <a:t>LANDSLIDES</a:t>
            </a:r>
          </a:p>
          <a:p>
            <a:endParaRPr lang="en-US" sz="3200" b="1" i="1" dirty="0">
              <a:solidFill>
                <a:schemeClr val="accent2">
                  <a:lumMod val="20000"/>
                  <a:lumOff val="80000"/>
                </a:schemeClr>
              </a:solidFill>
              <a:latin typeface="BeyondControl" pitchFamily="2" charset="0"/>
              <a:cs typeface="BeyondControl" pitchFamily="2" charset="0"/>
            </a:endParaRPr>
          </a:p>
          <a:p>
            <a:r>
              <a:rPr lang="en-US" sz="2400" b="1" i="1" u="sng" dirty="0">
                <a:solidFill>
                  <a:srgbClr val="00B050"/>
                </a:solidFill>
                <a:latin typeface="Bodoni MT Black" pitchFamily="18" charset="0"/>
                <a:cs typeface="Arial" pitchFamily="34" charset="0"/>
              </a:rPr>
              <a:t>PRE-LANDSLIDE MANAGEMENT-</a:t>
            </a:r>
          </a:p>
          <a:p>
            <a:endParaRPr lang="en-US" sz="2400" b="1" i="1" u="sng" dirty="0">
              <a:solidFill>
                <a:srgbClr val="00B050"/>
              </a:solidFill>
              <a:latin typeface="Bodoni MT Black" pitchFamily="18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Areas of high risk determined by use of information on area geology, geomorphology, climatology and vegetation.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Community education.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Avoid to live in building with weak foundations.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Avoid the use of brittle pipe lines.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Avoid the buried pipeline.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Increasing vegetations and plantation of deep rooted plants 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Retaining walls.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Road construction away from prone areas.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Avoid forest fire.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Construction of drainage channels.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Crop </a:t>
            </a:r>
            <a:r>
              <a:rPr lang="en-US" sz="2400" i="1" dirty="0" err="1">
                <a:latin typeface="Elephant" pitchFamily="18" charset="0"/>
                <a:cs typeface="Arial" pitchFamily="34" charset="0"/>
              </a:rPr>
              <a:t>insurancce</a:t>
            </a:r>
            <a:r>
              <a:rPr lang="en-US" sz="2400" i="1" dirty="0">
                <a:latin typeface="Elephant" pitchFamily="18" charset="0"/>
                <a:cs typeface="Arial" pitchFamily="34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Control soil erosion.</a:t>
            </a:r>
          </a:p>
        </p:txBody>
      </p:sp>
    </p:spTree>
  </p:cSld>
  <p:clrMapOvr>
    <a:masterClrMapping/>
  </p:clrMapOvr>
  <p:transition>
    <p:cover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685800"/>
            <a:ext cx="7619999" cy="55865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SUB. MATER\ramesh rrrrr\ramesh disaster\ramesh\New folder\Highwayd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5562600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075" name="Picture 3" descr="E:\SUB. MATER\ramesh rrrrr\ramesh disaster\ramesh\New folder\images (10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733800"/>
            <a:ext cx="5410200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solidFill>
                  <a:srgbClr val="FF0000"/>
                </a:solidFill>
                <a:latin typeface="Bodoni MT Black" pitchFamily="18" charset="0"/>
                <a:cs typeface="BeyondControl" pitchFamily="2" charset="0"/>
              </a:rPr>
              <a:t>DURING LAND SLIDE-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Move to nearest </a:t>
            </a:r>
            <a:r>
              <a:rPr lang="en-US" sz="2400" i="1" dirty="0" err="1">
                <a:latin typeface="Bodoni MT Black" pitchFamily="18" charset="0"/>
                <a:cs typeface="Arial" pitchFamily="34" charset="0"/>
              </a:rPr>
              <a:t>levelled</a:t>
            </a:r>
            <a:r>
              <a:rPr lang="en-US" sz="2400" i="1" dirty="0">
                <a:latin typeface="Bodoni MT Black" pitchFamily="18" charset="0"/>
                <a:cs typeface="Arial" pitchFamily="34" charset="0"/>
              </a:rPr>
              <a:t> areas.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Immediately barrier formation to completely checking the travelling.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Bodoni MT Black" pitchFamily="18" charset="0"/>
                <a:cs typeface="Arial" pitchFamily="34" charset="0"/>
              </a:rPr>
              <a:t>In rainy days the travelers must be attain their focus to alternate route(path).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Installation of early warming system</a:t>
            </a:r>
            <a:r>
              <a:rPr lang="en-US" sz="2000" i="1" dirty="0">
                <a:latin typeface="Bodoni MT Black" pitchFamily="18" charset="0"/>
                <a:cs typeface="Arial" pitchFamily="34" charset="0"/>
              </a:rPr>
              <a:t>.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3200" b="1" i="1" u="sng" dirty="0">
                <a:solidFill>
                  <a:schemeClr val="accent4">
                    <a:lumMod val="75000"/>
                  </a:schemeClr>
                </a:solidFill>
                <a:latin typeface="Bodoni MT Black" pitchFamily="18" charset="0"/>
                <a:cs typeface="BeyondControl" pitchFamily="2" charset="0"/>
              </a:rPr>
              <a:t>POST-LAND SLIDE-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Bodoni MT Black" pitchFamily="18" charset="0"/>
              <a:cs typeface="BeyondControl" pitchFamily="2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Search and rescue operations.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Check  injured person. 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Use of earth removal equipments.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Emergency shelter for homeless.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Bodoni MT Black" pitchFamily="18" charset="0"/>
                <a:cs typeface="Arial" pitchFamily="34" charset="0"/>
              </a:rPr>
              <a:t> Listen to local radio and </a:t>
            </a:r>
            <a:r>
              <a:rPr lang="en-US" sz="2400" i="1" dirty="0" err="1">
                <a:latin typeface="Bodoni MT Black" pitchFamily="18" charset="0"/>
                <a:cs typeface="Arial" pitchFamily="34" charset="0"/>
              </a:rPr>
              <a:t>telivision</a:t>
            </a:r>
            <a:r>
              <a:rPr lang="en-US" sz="2400" i="1" dirty="0">
                <a:latin typeface="Bodoni MT Black" pitchFamily="18" charset="0"/>
                <a:cs typeface="Arial" pitchFamily="34" charset="0"/>
              </a:rPr>
              <a:t> stations for latest emergency information.</a:t>
            </a:r>
          </a:p>
          <a:p>
            <a:pPr>
              <a:buFont typeface="Wingdings" pitchFamily="2" charset="2"/>
              <a:buChar char="v"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0"/>
            <a:ext cx="800571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Bulwark NF" pitchFamily="18" charset="0"/>
              </a:rPr>
              <a:t>Effect of Disaster</a:t>
            </a:r>
            <a:endParaRPr lang="en-US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Bulwark NF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8686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Loss of life 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Injury on health.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 err="1">
                <a:solidFill>
                  <a:srgbClr val="002060"/>
                </a:solidFill>
                <a:latin typeface="Bodoni MT Black" pitchFamily="18" charset="0"/>
              </a:rPr>
              <a:t>Epidermiological</a:t>
            </a: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  threat.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Loss of crops.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 err="1">
                <a:solidFill>
                  <a:srgbClr val="002060"/>
                </a:solidFill>
                <a:latin typeface="Bodoni MT Black" pitchFamily="18" charset="0"/>
              </a:rPr>
              <a:t>Looss</a:t>
            </a: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 of  housing.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Loss of industrial production.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Loss of business.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Loss of national economic.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Disruption to governmental system.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Disruption of marketing system.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Disruption of environment.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Disruption of property.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Disruption of communications.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Disruption of transport.</a:t>
            </a:r>
          </a:p>
          <a:p>
            <a:pPr marL="342900" indent="-342900">
              <a:buFont typeface="Wingdings"/>
              <a:buChar char="v"/>
            </a:pPr>
            <a:r>
              <a:rPr lang="en-US" sz="2400" i="1" dirty="0">
                <a:solidFill>
                  <a:srgbClr val="002060"/>
                </a:solidFill>
                <a:latin typeface="Bodoni MT Black" pitchFamily="18" charset="0"/>
              </a:rPr>
              <a:t>Breakdown of social order.</a:t>
            </a:r>
          </a:p>
          <a:p>
            <a:pPr marL="342900" indent="-342900">
              <a:buFont typeface="Wingdings"/>
              <a:buChar char="v"/>
            </a:pPr>
            <a:endParaRPr lang="en-US" dirty="0"/>
          </a:p>
        </p:txBody>
      </p:sp>
    </p:spTree>
  </p:cSld>
  <p:clrMapOvr>
    <a:masterClrMapping/>
  </p:clrMapOvr>
  <p:transition>
    <p:wedg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7848600" cy="5019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895600" y="533400"/>
            <a:ext cx="241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2">
                    <a:lumMod val="75000"/>
                  </a:schemeClr>
                </a:solidFill>
                <a:latin typeface="Bodoni MT Black" pitchFamily="18" charset="0"/>
              </a:rPr>
              <a:t>TSUNAMI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SUB. MATER\ramesh rrrrr\ramesh disaster\ramesh\New folder\disaster-management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09600"/>
            <a:ext cx="4191000" cy="2743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200400" y="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BeyondControl" pitchFamily="2" charset="0"/>
                <a:cs typeface="BeyondControl" pitchFamily="2" charset="0"/>
              </a:rPr>
              <a:t>TSUNAMI</a:t>
            </a:r>
          </a:p>
        </p:txBody>
      </p:sp>
      <p:pic>
        <p:nvPicPr>
          <p:cNvPr id="4099" name="Picture 3" descr="E:\SUB. MATER\ramesh rrrrr\ramesh disaster\ramesh\New folder\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609600"/>
            <a:ext cx="4267200" cy="2743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0" name="Picture 4" descr="E:\SUB. MATER\ramesh rrrrr\ramesh disaster\ramesh\New folder\IMAGEFRONTDI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429000"/>
            <a:ext cx="8686800" cy="3200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	            </a:t>
            </a:r>
            <a:r>
              <a:rPr lang="en-US" sz="32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eyondControl" pitchFamily="2" charset="0"/>
                <a:cs typeface="BeyondControl" pitchFamily="2" charset="0"/>
              </a:rPr>
              <a:t>TSUNAMI</a:t>
            </a:r>
          </a:p>
          <a:p>
            <a:endParaRPr lang="en-US" sz="3200" b="1" i="1" dirty="0">
              <a:solidFill>
                <a:schemeClr val="accent4">
                  <a:lumMod val="60000"/>
                  <a:lumOff val="40000"/>
                </a:schemeClr>
              </a:solidFill>
              <a:latin typeface="BeyondControl" pitchFamily="2" charset="0"/>
              <a:cs typeface="BeyondControl" pitchFamily="2" charset="0"/>
            </a:endParaRPr>
          </a:p>
          <a:p>
            <a:r>
              <a:rPr lang="en-US" sz="2800" b="1" i="1" u="sng" dirty="0">
                <a:solidFill>
                  <a:srgbClr val="0070C0"/>
                </a:solidFill>
                <a:latin typeface="Bodoni MT Black" pitchFamily="18" charset="0"/>
                <a:cs typeface="Arial" pitchFamily="34" charset="0"/>
              </a:rPr>
              <a:t>PRE -TSUNAMI  MANAGEMENT-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Community education.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Establishing warning system.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Hazard mapping, planning evacuation routes.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Avoid location of settlements in low laying coastal region.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Creation of tsunami resistant buildings.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Timely warning system and evacuations.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Building barriers such as breakwater.</a:t>
            </a:r>
          </a:p>
          <a:p>
            <a:pPr>
              <a:buFont typeface="Wingdings" pitchFamily="2" charset="2"/>
              <a:buChar char="v"/>
            </a:pPr>
            <a:endParaRPr lang="en-US" sz="2400" b="1" i="1" u="sng" dirty="0">
              <a:solidFill>
                <a:schemeClr val="accent6">
                  <a:lumMod val="75000"/>
                </a:schemeClr>
              </a:solidFill>
              <a:latin typeface="Bodoni MT Black" pitchFamily="18" charset="0"/>
              <a:cs typeface="Arial" pitchFamily="34" charset="0"/>
            </a:endParaRPr>
          </a:p>
          <a:p>
            <a:r>
              <a:rPr lang="en-US" sz="2800" b="1" i="1" u="sng" dirty="0">
                <a:solidFill>
                  <a:srgbClr val="0070C0"/>
                </a:solidFill>
                <a:latin typeface="Bodoni MT Black" pitchFamily="18" charset="0"/>
                <a:cs typeface="Arial" pitchFamily="34" charset="0"/>
              </a:rPr>
              <a:t>DURING-TSUNAMI  MANAGEMENT-</a:t>
            </a:r>
          </a:p>
          <a:p>
            <a:r>
              <a:rPr lang="en-US" sz="2000" i="1" u="sng" dirty="0">
                <a:latin typeface="Elephant" pitchFamily="18" charset="0"/>
                <a:cs typeface="Arial" pitchFamily="34" charset="0"/>
              </a:rPr>
              <a:t>  </a:t>
            </a:r>
            <a:r>
              <a:rPr lang="en-US" sz="2000" i="1" dirty="0">
                <a:latin typeface="Elephant" pitchFamily="18" charset="0"/>
                <a:cs typeface="Arial" pitchFamily="34" charset="0"/>
              </a:rPr>
              <a:t> </a:t>
            </a:r>
            <a:r>
              <a:rPr lang="en-US" sz="2400" i="1" dirty="0">
                <a:latin typeface="Elephant" pitchFamily="18" charset="0"/>
                <a:cs typeface="Arial" pitchFamily="34" charset="0"/>
              </a:rPr>
              <a:t>Moved the injuries people are </a:t>
            </a:r>
            <a:r>
              <a:rPr lang="en-US" sz="2400" i="1" dirty="0" err="1">
                <a:latin typeface="Elephant" pitchFamily="18" charset="0"/>
                <a:cs typeface="Arial" pitchFamily="34" charset="0"/>
              </a:rPr>
              <a:t>septy</a:t>
            </a:r>
            <a:r>
              <a:rPr lang="en-US" sz="2400" i="1" dirty="0">
                <a:latin typeface="Elephant" pitchFamily="18" charset="0"/>
                <a:cs typeface="Arial" pitchFamily="34" charset="0"/>
              </a:rPr>
              <a:t> area.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Make availability of drinking water.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Tsunami warming system, Radio, TV, information.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Help of peoples ,those are present around water areas by using air services.</a:t>
            </a:r>
          </a:p>
          <a:p>
            <a:pPr>
              <a:buFont typeface="Wingdings" pitchFamily="2" charset="2"/>
              <a:buChar char="v"/>
            </a:pPr>
            <a:endParaRPr lang="en-US" sz="2000" b="1" i="1" u="sng" dirty="0">
              <a:latin typeface="Algerian" pitchFamily="82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"/>
            <a:ext cx="9144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solidFill>
                  <a:schemeClr val="accent4">
                    <a:lumMod val="75000"/>
                  </a:schemeClr>
                </a:solidFill>
                <a:latin typeface="Bodoni MT Black" pitchFamily="18" charset="0"/>
              </a:rPr>
              <a:t>     </a:t>
            </a:r>
            <a:r>
              <a:rPr lang="en-US" sz="3200" b="1" i="1" u="sng" dirty="0">
                <a:solidFill>
                  <a:schemeClr val="accent4"/>
                </a:solidFill>
                <a:latin typeface="Bulwark NF" pitchFamily="18" charset="0"/>
              </a:rPr>
              <a:t>POST-TSUNAMI  MANAGEMENT-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3200" b="1" i="1" dirty="0">
                <a:latin typeface="Elephant" pitchFamily="18" charset="0"/>
                <a:cs typeface="Arial" pitchFamily="34" charset="0"/>
              </a:rPr>
              <a:t>Warning and evacuations.</a:t>
            </a:r>
          </a:p>
          <a:p>
            <a:pPr>
              <a:buFont typeface="Wingdings" pitchFamily="2" charset="2"/>
              <a:buChar char="v"/>
            </a:pPr>
            <a:r>
              <a:rPr lang="en-US" sz="3200" b="1" i="1" dirty="0">
                <a:latin typeface="Elephant" pitchFamily="18" charset="0"/>
                <a:cs typeface="Arial" pitchFamily="34" charset="0"/>
              </a:rPr>
              <a:t>Search and rescue.</a:t>
            </a:r>
          </a:p>
          <a:p>
            <a:pPr>
              <a:buFont typeface="Wingdings" pitchFamily="2" charset="2"/>
              <a:buChar char="v"/>
            </a:pPr>
            <a:r>
              <a:rPr lang="en-US" sz="3200" b="1" i="1" dirty="0">
                <a:latin typeface="Elephant" pitchFamily="18" charset="0"/>
                <a:cs typeface="Arial" pitchFamily="34" charset="0"/>
              </a:rPr>
              <a:t>Medical assistance.</a:t>
            </a:r>
          </a:p>
          <a:p>
            <a:pPr>
              <a:buFont typeface="Wingdings" pitchFamily="2" charset="2"/>
              <a:buChar char="v"/>
            </a:pPr>
            <a:r>
              <a:rPr lang="en-US" sz="3200" b="1" i="1" dirty="0">
                <a:latin typeface="Elephant" pitchFamily="18" charset="0"/>
                <a:cs typeface="Arial" pitchFamily="34" charset="0"/>
              </a:rPr>
              <a:t>Emergency food materials supply.</a:t>
            </a:r>
          </a:p>
          <a:p>
            <a:pPr>
              <a:buFont typeface="Wingdings" pitchFamily="2" charset="2"/>
              <a:buChar char="v"/>
            </a:pPr>
            <a:r>
              <a:rPr lang="en-US" sz="3200" b="1" i="1" dirty="0">
                <a:latin typeface="Elephant" pitchFamily="18" charset="0"/>
                <a:cs typeface="Arial" pitchFamily="34" charset="0"/>
              </a:rPr>
              <a:t>Disaster assessment.</a:t>
            </a:r>
          </a:p>
          <a:p>
            <a:pPr>
              <a:buFont typeface="Wingdings" pitchFamily="2" charset="2"/>
              <a:buChar char="v"/>
            </a:pPr>
            <a:r>
              <a:rPr lang="en-US" sz="3200" b="1" i="1" dirty="0">
                <a:latin typeface="Elephant" pitchFamily="18" charset="0"/>
                <a:cs typeface="Arial" pitchFamily="34" charset="0"/>
              </a:rPr>
              <a:t>Provide food security.</a:t>
            </a:r>
          </a:p>
          <a:p>
            <a:pPr>
              <a:buFont typeface="Wingdings" pitchFamily="2" charset="2"/>
              <a:buChar char="v"/>
            </a:pPr>
            <a:r>
              <a:rPr lang="en-US" sz="3200" b="1" i="1" dirty="0">
                <a:latin typeface="Elephant" pitchFamily="18" charset="0"/>
                <a:cs typeface="Arial" pitchFamily="34" charset="0"/>
              </a:rPr>
              <a:t>Management of shelter places.</a:t>
            </a:r>
          </a:p>
          <a:p>
            <a:pPr>
              <a:buFont typeface="Wingdings" pitchFamily="2" charset="2"/>
              <a:buChar char="v"/>
            </a:pPr>
            <a:r>
              <a:rPr lang="en-US" sz="3200" b="1" i="1" dirty="0">
                <a:latin typeface="Elephant" pitchFamily="18" charset="0"/>
                <a:cs typeface="Arial" pitchFamily="34" charset="0"/>
              </a:rPr>
              <a:t>Time to time evaluation of warning system.</a:t>
            </a:r>
          </a:p>
          <a:p>
            <a:pPr>
              <a:buFont typeface="Wingdings" pitchFamily="2" charset="2"/>
              <a:buChar char="v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0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BeyondControl" pitchFamily="2" charset="0"/>
                <a:cs typeface="BeyondControl" pitchFamily="2" charset="0"/>
              </a:rPr>
              <a:t>CYCLONE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600201"/>
            <a:ext cx="7467600" cy="5105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                    </a:t>
            </a:r>
            <a:r>
              <a:rPr lang="en-US" sz="40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eyondControl" pitchFamily="2" charset="0"/>
                <a:cs typeface="BeyondControl" pitchFamily="2" charset="0"/>
              </a:rPr>
              <a:t> </a:t>
            </a:r>
            <a:r>
              <a:rPr lang="en-US" sz="32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eyondControl" pitchFamily="2" charset="0"/>
                <a:cs typeface="BeyondControl" pitchFamily="2" charset="0"/>
              </a:rPr>
              <a:t>CYCLONES</a:t>
            </a:r>
          </a:p>
          <a:p>
            <a:r>
              <a:rPr lang="en-US" sz="2800" b="1" i="1" u="sng" dirty="0">
                <a:solidFill>
                  <a:srgbClr val="7030A0"/>
                </a:solidFill>
                <a:latin typeface="Bodoni MT Black" pitchFamily="18" charset="0"/>
                <a:cs typeface="Arial" pitchFamily="34" charset="0"/>
              </a:rPr>
              <a:t>PRE-CYCLONE MANAGEMENT-</a:t>
            </a:r>
          </a:p>
          <a:p>
            <a:pPr>
              <a:buFont typeface="Wingdings" pitchFamily="2" charset="2"/>
              <a:buChar char="v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000" i="1" dirty="0">
                <a:latin typeface="Elephant" pitchFamily="18" charset="0"/>
                <a:cs typeface="Arial" pitchFamily="34" charset="0"/>
              </a:rPr>
              <a:t>Keep watch on weather and listen to radio and TV. keep alert about the community warning system .</a:t>
            </a:r>
          </a:p>
          <a:p>
            <a:pPr>
              <a:buFont typeface="Wingdings" pitchFamily="2" charset="2"/>
              <a:buChar char="v"/>
            </a:pPr>
            <a:r>
              <a:rPr lang="en-US" sz="2000" i="1" dirty="0">
                <a:latin typeface="Elephant" pitchFamily="18" charset="0"/>
                <a:cs typeface="Arial" pitchFamily="34" charset="0"/>
              </a:rPr>
              <a:t>Prepare an emergency kit .</a:t>
            </a:r>
          </a:p>
          <a:p>
            <a:pPr>
              <a:buFont typeface="Wingdings" pitchFamily="2" charset="2"/>
              <a:buChar char="v"/>
            </a:pPr>
            <a:r>
              <a:rPr lang="en-US" sz="2000" i="1" dirty="0">
                <a:latin typeface="Elephant" pitchFamily="18" charset="0"/>
                <a:cs typeface="Arial" pitchFamily="34" charset="0"/>
              </a:rPr>
              <a:t>Check the roof and cover it with net or bamboo.</a:t>
            </a:r>
          </a:p>
          <a:p>
            <a:pPr>
              <a:buFont typeface="Wingdings" pitchFamily="2" charset="2"/>
              <a:buChar char="v"/>
            </a:pPr>
            <a:r>
              <a:rPr lang="en-US" sz="2000" i="1" dirty="0">
                <a:latin typeface="Elephant" pitchFamily="18" charset="0"/>
                <a:cs typeface="Arial" pitchFamily="34" charset="0"/>
              </a:rPr>
              <a:t>Check the wall, pillar ,door, and window to see if they are secure.</a:t>
            </a:r>
          </a:p>
          <a:p>
            <a:pPr>
              <a:buFont typeface="Wingdings" pitchFamily="2" charset="2"/>
              <a:buChar char="v"/>
            </a:pPr>
            <a:r>
              <a:rPr lang="en-US" sz="2000" i="1" dirty="0">
                <a:latin typeface="Elephant" pitchFamily="18" charset="0"/>
                <a:cs typeface="Arial" pitchFamily="34" charset="0"/>
              </a:rPr>
              <a:t>If your area is prone to storm ,surge locate safe ground and shelter .</a:t>
            </a:r>
          </a:p>
          <a:p>
            <a:pPr>
              <a:buFont typeface="Wingdings" pitchFamily="2" charset="2"/>
              <a:buChar char="v"/>
            </a:pPr>
            <a:r>
              <a:rPr lang="en-US" sz="2000" i="1" dirty="0">
                <a:latin typeface="Elephant" pitchFamily="18" charset="0"/>
                <a:cs typeface="Arial" pitchFamily="34" charset="0"/>
              </a:rPr>
              <a:t>Keep important documents.</a:t>
            </a:r>
          </a:p>
          <a:p>
            <a:endParaRPr lang="en-US" sz="2000" b="1" i="1" u="sng" dirty="0">
              <a:latin typeface="Algerian" pitchFamily="82" charset="0"/>
              <a:cs typeface="Arial" pitchFamily="34" charset="0"/>
            </a:endParaRPr>
          </a:p>
          <a:p>
            <a:r>
              <a:rPr lang="en-US" sz="2800" b="1" i="1" u="sng" dirty="0">
                <a:solidFill>
                  <a:srgbClr val="7030A0"/>
                </a:solidFill>
                <a:latin typeface="Bodoni MT Black" pitchFamily="18" charset="0"/>
                <a:cs typeface="Arial" pitchFamily="34" charset="0"/>
              </a:rPr>
              <a:t>DURING-CYCLONE MANAGEMENT</a:t>
            </a:r>
          </a:p>
          <a:p>
            <a:pPr>
              <a:buFont typeface="Wingdings" pitchFamily="2" charset="2"/>
              <a:buChar char="v"/>
            </a:pPr>
            <a:r>
              <a:rPr lang="en-US" sz="2000" i="1" dirty="0">
                <a:latin typeface="Elephant" pitchFamily="18" charset="0"/>
                <a:cs typeface="Arial" pitchFamily="34" charset="0"/>
              </a:rPr>
              <a:t>Do not allowed the fish capturing.</a:t>
            </a:r>
          </a:p>
          <a:p>
            <a:pPr>
              <a:buFont typeface="Wingdings" pitchFamily="2" charset="2"/>
              <a:buChar char="v"/>
            </a:pPr>
            <a:r>
              <a:rPr lang="en-US" sz="2000" i="1" dirty="0">
                <a:latin typeface="Elephant" pitchFamily="18" charset="0"/>
                <a:cs typeface="Arial" pitchFamily="34" charset="0"/>
              </a:rPr>
              <a:t>Do not allowed the boating.</a:t>
            </a:r>
          </a:p>
          <a:p>
            <a:pPr>
              <a:buFont typeface="Wingdings" pitchFamily="2" charset="2"/>
              <a:buChar char="v"/>
            </a:pPr>
            <a:r>
              <a:rPr lang="en-US" sz="2000" i="1" dirty="0">
                <a:latin typeface="Elephant" pitchFamily="18" charset="0"/>
                <a:cs typeface="Arial" pitchFamily="34" charset="0"/>
              </a:rPr>
              <a:t>In case of serious storms ,move with your family to a strong building.</a:t>
            </a:r>
          </a:p>
          <a:p>
            <a:pPr>
              <a:buFont typeface="Wingdings" pitchFamily="2" charset="2"/>
              <a:buChar char="v"/>
            </a:pPr>
            <a:r>
              <a:rPr lang="en-US" sz="2000" i="1" dirty="0">
                <a:latin typeface="Elephant" pitchFamily="18" charset="0"/>
                <a:cs typeface="Arial" pitchFamily="34" charset="0"/>
              </a:rPr>
              <a:t>Wear strong shoes and cloths for protections ,lock your home, switch off power gas, and take emergency kit.</a:t>
            </a:r>
          </a:p>
          <a:p>
            <a:pPr>
              <a:buFont typeface="Wingdings" pitchFamily="2" charset="2"/>
              <a:buChar char="v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endParaRPr lang="en-US" sz="2000" b="1" i="1" u="sng" dirty="0">
              <a:latin typeface="Algerian" pitchFamily="82" charset="0"/>
              <a:cs typeface="Arial" pitchFamily="34" charset="0"/>
            </a:endParaRPr>
          </a:p>
          <a:p>
            <a:endParaRPr lang="en-US" sz="2000" b="1" i="1" u="sng" dirty="0">
              <a:latin typeface="Algerian" pitchFamily="82" charset="0"/>
              <a:cs typeface="Arial" pitchFamily="34" charset="0"/>
            </a:endParaRPr>
          </a:p>
          <a:p>
            <a:endParaRPr lang="en-US" sz="2000" b="1" i="1" u="sng" dirty="0">
              <a:latin typeface="Algerian" pitchFamily="82" charset="0"/>
              <a:cs typeface="Arial" pitchFamily="34" charset="0"/>
            </a:endParaRPr>
          </a:p>
        </p:txBody>
      </p:sp>
    </p:spTree>
  </p:cSld>
  <p:clrMapOvr>
    <a:masterClrMapping/>
  </p:clrMapOvr>
  <p:transition>
    <p:wedg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SUB. MATER\ramesh rrrrr\ramesh disaster\ramesh\New folder\images (30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3401"/>
            <a:ext cx="5181600" cy="2971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7" name="Picture 3" descr="E:\SUB. MATER\ramesh rrrrr\ramesh disaster\ramesh\New folder\images (2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657600"/>
            <a:ext cx="5181600" cy="2971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76200"/>
            <a:ext cx="8915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BeyondControl" pitchFamily="2" charset="0"/>
                <a:cs typeface="BeyondControl" pitchFamily="2" charset="0"/>
              </a:rPr>
              <a:t>POST-CYCLONE MANAGEMENT-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Evacuation and emergency shelter.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Search and rescue.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Medical assistance.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Water purification 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Re-establishment 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Legislation and communication network.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Disaster assessment.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Do not go out side until officially advice it is safe.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Check for gas leak, do not use electrical appliances, if wet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Listen to local radio for official warning and advice..</a:t>
            </a:r>
          </a:p>
          <a:p>
            <a:pPr>
              <a:buFont typeface="Wingdings" pitchFamily="2" charset="2"/>
              <a:buChar char="v"/>
            </a:pPr>
            <a:r>
              <a:rPr lang="en-US" sz="2400" i="1" dirty="0">
                <a:latin typeface="Elephant" pitchFamily="18" charset="0"/>
                <a:cs typeface="Arial" pitchFamily="34" charset="0"/>
              </a:rPr>
              <a:t>Beware of fallen power line ,damaged bridge, buildings, and tree and do not enter the flood water.</a:t>
            </a:r>
          </a:p>
          <a:p>
            <a:pPr>
              <a:buFont typeface="Wingdings" pitchFamily="2" charset="2"/>
              <a:buChar char="v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b="1" i="1" u="sng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diamond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satish som 1\Major_Disasters_in_Ind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093" y="2967335"/>
            <a:ext cx="804258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i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Elephant" pitchFamily="18" charset="0"/>
                <a:cs typeface="BeyondControl" pitchFamily="2" charset="0"/>
              </a:rPr>
              <a:t>THANK YOU </a:t>
            </a: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9144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doni MT Black" pitchFamily="18" charset="0"/>
              </a:rPr>
              <a:t>Disaster management</a:t>
            </a:r>
            <a:endParaRPr lang="en-US" sz="4400" b="1" i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Bodoni MT Black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828800"/>
            <a:ext cx="830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4">
                    <a:lumMod val="75000"/>
                  </a:schemeClr>
                </a:solidFill>
                <a:latin typeface="Bulwark NF" pitchFamily="18" charset="0"/>
              </a:rPr>
              <a:t>DEFINATION:- </a:t>
            </a: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ritannic Bold" pitchFamily="34" charset="0"/>
                <a:cs typeface="David" pitchFamily="34" charset="-79"/>
              </a:rPr>
              <a:t>“Disaster management is a multidisciplinary area in which a wide range of issues that rang</a:t>
            </a:r>
          </a:p>
          <a:p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Britannic Bold" pitchFamily="34" charset="0"/>
                <a:cs typeface="David" pitchFamily="34" charset="-79"/>
              </a:rPr>
              <a:t>21.e from forecasting, warning evacuation, search and rescue, relief, reconstruction and  rehabilitation are included.”</a:t>
            </a:r>
          </a:p>
        </p:txBody>
      </p:sp>
    </p:spTree>
  </p:cSld>
  <p:clrMapOvr>
    <a:masterClrMapping/>
  </p:clrMapOvr>
  <p:transition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0316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 spokes="3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Bodoni MT Black" pitchFamily="18" charset="0"/>
                <a:cs typeface="Arial" pitchFamily="34" charset="0"/>
              </a:rPr>
              <a:t> </a:t>
            </a:r>
            <a:r>
              <a:rPr lang="en-US" sz="28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eyondControl" pitchFamily="2" charset="0"/>
                <a:cs typeface="BeyondControl" pitchFamily="2" charset="0"/>
              </a:rPr>
              <a:t>PREPAREDNESS IN, PRE, DURING, AND                                               				POST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/>
              <a:buChar char="v"/>
            </a:pPr>
            <a:r>
              <a:rPr lang="en-US" sz="2800" i="1" dirty="0">
                <a:latin typeface="Bodoni MT Black" pitchFamily="18" charset="0"/>
                <a:cs typeface="BeyondControl" pitchFamily="2" charset="0"/>
              </a:rPr>
              <a:t>PREPAREDNESS – PRE PLANNING OF 			ANY EVENT.</a:t>
            </a:r>
          </a:p>
          <a:p>
            <a:pPr>
              <a:buFont typeface="Wingdings" pitchFamily="2" charset="2"/>
              <a:buChar char="v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3200" i="1" dirty="0">
                <a:latin typeface="Britannic Bold" pitchFamily="34" charset="0"/>
                <a:cs typeface="Arial" pitchFamily="34" charset="0"/>
              </a:rPr>
              <a:t>Preparedness is a part of pre disaster  				management.</a:t>
            </a:r>
          </a:p>
          <a:p>
            <a:pPr>
              <a:buFont typeface="Wingdings" pitchFamily="2" charset="2"/>
              <a:buChar char="v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  <a:latin typeface="Britannic Bold" pitchFamily="34" charset="0"/>
                <a:cs typeface="Arial" pitchFamily="34" charset="0"/>
              </a:rPr>
              <a:t>TYPES OF DISASTER MANAGEMENT-</a:t>
            </a:r>
          </a:p>
          <a:p>
            <a:r>
              <a:rPr lang="en-US" sz="3200" i="1" dirty="0">
                <a:latin typeface="David" pitchFamily="34" charset="-79"/>
                <a:cs typeface="David" pitchFamily="34" charset="-79"/>
              </a:rPr>
              <a:t>1.Pre condition- evacuation</a:t>
            </a:r>
          </a:p>
          <a:p>
            <a:r>
              <a:rPr lang="en-US" sz="3200" i="1" dirty="0">
                <a:latin typeface="David" pitchFamily="34" charset="-79"/>
                <a:cs typeface="David" pitchFamily="34" charset="-79"/>
              </a:rPr>
              <a:t>2.Post operation-rescue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2316"/>
            <a:ext cx="91440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i="1" dirty="0">
                <a:solidFill>
                  <a:srgbClr val="002060"/>
                </a:solidFill>
                <a:latin typeface="Elephant" pitchFamily="18" charset="0"/>
                <a:cs typeface="Arial" pitchFamily="34" charset="0"/>
              </a:rPr>
              <a:t>Pre disaster-</a:t>
            </a:r>
          </a:p>
          <a:p>
            <a:pPr lvl="5">
              <a:buFont typeface="Wingdings" pitchFamily="2" charset="2"/>
              <a:buChar char="q"/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Mitigation,</a:t>
            </a:r>
          </a:p>
          <a:p>
            <a:pPr lvl="5">
              <a:buFont typeface="Wingdings" pitchFamily="2" charset="2"/>
              <a:buChar char="q"/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Preparedness, &amp;</a:t>
            </a:r>
          </a:p>
          <a:p>
            <a:pPr lvl="5">
              <a:buFont typeface="Wingdings" pitchFamily="2" charset="2"/>
              <a:buChar char="q"/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Emergency response activities.</a:t>
            </a:r>
          </a:p>
          <a:p>
            <a:pPr marL="58738" lvl="5"/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58738" lvl="5">
              <a:buFont typeface="Wingdings" pitchFamily="2" charset="2"/>
              <a:buChar char="v"/>
            </a:pPr>
            <a:r>
              <a:rPr lang="en-US" sz="2400" b="1" i="1" dirty="0">
                <a:solidFill>
                  <a:srgbClr val="002060"/>
                </a:solidFill>
                <a:latin typeface="Elephant" pitchFamily="18" charset="0"/>
                <a:cs typeface="David" pitchFamily="34" charset="-79"/>
              </a:rPr>
              <a:t>During disaster-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Response,&amp;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Recovery activities.</a:t>
            </a:r>
          </a:p>
          <a:p>
            <a:pPr marL="58738" lvl="8">
              <a:tabLst>
                <a:tab pos="2403475" algn="l"/>
              </a:tabLst>
            </a:pPr>
            <a:endParaRPr lang="en-US" sz="2400" b="1" i="1" dirty="0">
              <a:solidFill>
                <a:schemeClr val="accent4">
                  <a:lumMod val="50000"/>
                </a:schemeClr>
              </a:solidFill>
              <a:latin typeface="Elephant" pitchFamily="18" charset="0"/>
              <a:cs typeface="Arial" pitchFamily="34" charset="0"/>
            </a:endParaRPr>
          </a:p>
          <a:p>
            <a:pPr marL="58738" lvl="8">
              <a:buFont typeface="Wingdings" pitchFamily="2" charset="2"/>
              <a:buChar char="v"/>
              <a:tabLst>
                <a:tab pos="2403475" algn="l"/>
              </a:tabLst>
            </a:pPr>
            <a:r>
              <a:rPr lang="en-US" sz="2400" b="1" i="1" dirty="0">
                <a:solidFill>
                  <a:srgbClr val="002060"/>
                </a:solidFill>
                <a:latin typeface="Elephant" pitchFamily="18" charset="0"/>
                <a:cs typeface="Arial" pitchFamily="34" charset="0"/>
              </a:rPr>
              <a:t>Post disaster-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 err="1">
                <a:latin typeface="Bodoni MT Black" pitchFamily="18" charset="0"/>
                <a:cs typeface="Arial" pitchFamily="34" charset="0"/>
              </a:rPr>
              <a:t>Immidiate</a:t>
            </a: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 searching operation,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Provide food materials,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Medical facilities,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 err="1">
                <a:latin typeface="Bodoni MT Black" pitchFamily="18" charset="0"/>
                <a:cs typeface="Arial" pitchFamily="34" charset="0"/>
              </a:rPr>
              <a:t>Rehabitation</a:t>
            </a: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,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Migration,&amp;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Reconstruction.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4000" b="1" i="1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eyondControl" pitchFamily="2" charset="0"/>
                <a:cs typeface="BeyondControl" pitchFamily="2" charset="0"/>
              </a:rPr>
              <a:t>DISASTER MANAGEMENT CYCLE</a:t>
            </a:r>
            <a:endParaRPr lang="en-US" sz="4000" b="1" i="1" cap="none" spc="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eyondControl" pitchFamily="2" charset="0"/>
              <a:cs typeface="BeyondControl" pitchFamily="2" charset="0"/>
            </a:endParaRPr>
          </a:p>
        </p:txBody>
      </p:sp>
    </p:spTree>
  </p:cSld>
  <p:clrMapOvr>
    <a:masterClrMapping/>
  </p:clrMapOvr>
  <p:transition>
    <p:strips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61673" y="0"/>
            <a:ext cx="402065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ulwark NF" pitchFamily="18" charset="0"/>
              </a:rPr>
              <a:t>DISASTER</a:t>
            </a:r>
            <a:endParaRPr lang="en-US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Bulwark NF" pitchFamily="18" charset="0"/>
            </a:endParaRPr>
          </a:p>
        </p:txBody>
      </p:sp>
      <p:sp>
        <p:nvSpPr>
          <p:cNvPr id="11" name="Down Arrow Callout 10"/>
          <p:cNvSpPr/>
          <p:nvPr/>
        </p:nvSpPr>
        <p:spPr>
          <a:xfrm>
            <a:off x="0" y="1219200"/>
            <a:ext cx="2286000" cy="10668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bduction2000" pitchFamily="2" charset="0"/>
              </a:rPr>
              <a:t>NATURAL</a:t>
            </a:r>
          </a:p>
        </p:txBody>
      </p:sp>
      <p:sp>
        <p:nvSpPr>
          <p:cNvPr id="13" name="Down Arrow Callout 12"/>
          <p:cNvSpPr/>
          <p:nvPr/>
        </p:nvSpPr>
        <p:spPr>
          <a:xfrm>
            <a:off x="6705600" y="1295400"/>
            <a:ext cx="2438400" cy="10668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bduction2000" pitchFamily="2" charset="0"/>
              </a:rPr>
              <a:t>MANMADE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1447800" y="457200"/>
            <a:ext cx="8382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6705600" y="457200"/>
            <a:ext cx="914400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0" y="2209800"/>
            <a:ext cx="3962400" cy="490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chemeClr val="accent4">
                    <a:lumMod val="75000"/>
                  </a:schemeClr>
                </a:solidFill>
                <a:latin typeface="Elephant" pitchFamily="18" charset="0"/>
                <a:cs typeface="BeyondControl" pitchFamily="2" charset="0"/>
              </a:rPr>
              <a:t>1</a:t>
            </a:r>
            <a:r>
              <a:rPr lang="en-US" sz="2400" i="1" u="sng" dirty="0">
                <a:solidFill>
                  <a:schemeClr val="accent4">
                    <a:lumMod val="75000"/>
                  </a:schemeClr>
                </a:solidFill>
                <a:latin typeface="Elephant" pitchFamily="18" charset="0"/>
                <a:cs typeface="BeyondControl" pitchFamily="2" charset="0"/>
              </a:rPr>
              <a:t>.MAJOR NATURAL DISASTER:-</a:t>
            </a:r>
          </a:p>
          <a:p>
            <a:endParaRPr lang="en-US" sz="2000" dirty="0">
              <a:latin typeface="Bodoni MT Black" pitchFamily="18" charset="0"/>
            </a:endParaRPr>
          </a:p>
          <a:p>
            <a:r>
              <a:rPr lang="en-US" sz="2000" i="1" dirty="0">
                <a:latin typeface="Bodoni MT Black" pitchFamily="18" charset="0"/>
              </a:rPr>
              <a:t> </a:t>
            </a:r>
            <a:r>
              <a:rPr lang="en-US" sz="2400" i="1" dirty="0">
                <a:latin typeface="Bernard MT Condensed" pitchFamily="18" charset="0"/>
              </a:rPr>
              <a:t>FLOOD, LANDSLIDE, DROUGHT, CYCLONE, TSUNAMI, EARTHQUAKE</a:t>
            </a:r>
            <a:r>
              <a:rPr lang="en-US" sz="2400" i="1" dirty="0">
                <a:latin typeface="Bodoni MT Black" pitchFamily="18" charset="0"/>
              </a:rPr>
              <a:t>.</a:t>
            </a:r>
          </a:p>
          <a:p>
            <a:endParaRPr lang="en-US" sz="2400" i="1" dirty="0">
              <a:solidFill>
                <a:schemeClr val="accent4">
                  <a:lumMod val="75000"/>
                </a:schemeClr>
              </a:solidFill>
              <a:latin typeface="Bodoni MT Black" pitchFamily="18" charset="0"/>
            </a:endParaRPr>
          </a:p>
          <a:p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Elephant" pitchFamily="18" charset="0"/>
              </a:rPr>
              <a:t>2. MINOR NATURAL DISASTER:-</a:t>
            </a:r>
          </a:p>
          <a:p>
            <a:endParaRPr lang="en-US" sz="2400" i="1" dirty="0">
              <a:latin typeface="Bernard MT Condensed" pitchFamily="18" charset="0"/>
            </a:endParaRPr>
          </a:p>
          <a:p>
            <a:r>
              <a:rPr lang="en-US" sz="2400" i="1" dirty="0">
                <a:latin typeface="Bernard MT Condensed" pitchFamily="18" charset="0"/>
              </a:rPr>
              <a:t> COLD WAVE, THUNDERSTORMS, HEAT  WAVE, MUDSLIDES STORMS, ETC.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38600" y="2209800"/>
            <a:ext cx="5105400" cy="490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chemeClr val="accent4">
                    <a:lumMod val="75000"/>
                  </a:schemeClr>
                </a:solidFill>
                <a:latin typeface="Elephant" pitchFamily="18" charset="0"/>
              </a:rPr>
              <a:t>1.MAJOR MANMADE DISASTER:-</a:t>
            </a:r>
          </a:p>
          <a:p>
            <a:endParaRPr lang="en-US" sz="2400" i="1" u="sng" dirty="0">
              <a:latin typeface="Bodoni MT Black" pitchFamily="18" charset="0"/>
            </a:endParaRPr>
          </a:p>
          <a:p>
            <a:pPr marL="342900" indent="-342900">
              <a:buAutoNum type="arabicPeriod"/>
            </a:pPr>
            <a:r>
              <a:rPr lang="en-US" sz="2400" i="1" dirty="0">
                <a:latin typeface="Bernard MT Condensed" pitchFamily="18" charset="0"/>
              </a:rPr>
              <a:t>SETTING OF FIRES, EPIDEMICS, DEFORESTATION, POLLUTION, WARS. ETC</a:t>
            </a:r>
          </a:p>
          <a:p>
            <a:pPr marL="342900" indent="-342900">
              <a:buAutoNum type="arabicPeriod"/>
            </a:pPr>
            <a:endParaRPr lang="en-US" sz="2400" i="1" dirty="0">
              <a:latin typeface="Bernard MT Condensed" pitchFamily="18" charset="0"/>
            </a:endParaRPr>
          </a:p>
          <a:p>
            <a:pPr marL="342900" indent="-342900"/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Bodoni MT Black" pitchFamily="18" charset="0"/>
              </a:rPr>
              <a:t>2.MINOR MANMADE DISASTER;-</a:t>
            </a:r>
          </a:p>
          <a:p>
            <a:pPr marL="342900" indent="-342900"/>
            <a:endParaRPr lang="en-US" sz="2400" i="1" dirty="0">
              <a:latin typeface="Bodoni MT Black" pitchFamily="18" charset="0"/>
            </a:endParaRPr>
          </a:p>
          <a:p>
            <a:pPr marL="342900" indent="-342900"/>
            <a:endParaRPr lang="en-US" sz="2000" i="1" dirty="0">
              <a:latin typeface="Bernard MT Condensed" pitchFamily="18" charset="0"/>
            </a:endParaRPr>
          </a:p>
          <a:p>
            <a:pPr marL="342900" indent="-342900"/>
            <a:r>
              <a:rPr lang="en-US" sz="2400" i="1" dirty="0">
                <a:latin typeface="Bernard MT Condensed" pitchFamily="18" charset="0"/>
              </a:rPr>
              <a:t>     ROAD&amp;TRAIN  ACCIDENTS,  FOOD POISINING, INDUSTRIAL DISASTER, ENVIRONMENTAL POLLUTION, ETC.</a:t>
            </a:r>
          </a:p>
        </p:txBody>
      </p:sp>
      <p:sp>
        <p:nvSpPr>
          <p:cNvPr id="34" name="Down Arrow 33"/>
          <p:cNvSpPr/>
          <p:nvPr/>
        </p:nvSpPr>
        <p:spPr>
          <a:xfrm>
            <a:off x="838200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838200" y="4343400"/>
            <a:ext cx="5334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7620000" y="2667000"/>
            <a:ext cx="5334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7772400" y="4572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133600"/>
            <a:ext cx="4343399" cy="4724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133600"/>
            <a:ext cx="4724400" cy="4724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06147" y="0"/>
            <a:ext cx="693170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eyondControl" pitchFamily="2" charset="0"/>
                <a:cs typeface="BeyondControl" pitchFamily="2" charset="0"/>
              </a:rPr>
              <a:t>flood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BeyondControl" pitchFamily="2" charset="0"/>
              <a:cs typeface="BeyondControl" pitchFamily="2" charset="0"/>
            </a:endParaRPr>
          </a:p>
        </p:txBody>
      </p:sp>
    </p:spTree>
  </p:cSld>
  <p:clrMapOvr>
    <a:masterClrMapping/>
  </p:clrMapOvr>
  <p:transition advTm="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1545</TotalTime>
  <Words>1431</Words>
  <Application>Microsoft Office PowerPoint</Application>
  <PresentationFormat>On-screen Show (4:3)</PresentationFormat>
  <Paragraphs>276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8" baseType="lpstr">
      <vt:lpstr>A Cut Above The Rest</vt:lpstr>
      <vt:lpstr>Abduction2000</vt:lpstr>
      <vt:lpstr>Algerian</vt:lpstr>
      <vt:lpstr>Angie Pierced</vt:lpstr>
      <vt:lpstr>Arial</vt:lpstr>
      <vt:lpstr>Bernard MT Condensed</vt:lpstr>
      <vt:lpstr>BeyondControl</vt:lpstr>
      <vt:lpstr>Bleeding Cowboys</vt:lpstr>
      <vt:lpstr>Bodoni MT Black</vt:lpstr>
      <vt:lpstr>Britannic Bold</vt:lpstr>
      <vt:lpstr>Broadway</vt:lpstr>
      <vt:lpstr>Bulwark NF</vt:lpstr>
      <vt:lpstr>David</vt:lpstr>
      <vt:lpstr>Elephant</vt:lpstr>
      <vt:lpstr>Georgia</vt:lpstr>
      <vt:lpstr>Trebuchet MS</vt:lpstr>
      <vt:lpstr>Wingdings</vt:lpstr>
      <vt:lpstr>Wingdings 2</vt:lpstr>
      <vt:lpstr>Urban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Sachin Rajbhar</cp:lastModifiedBy>
  <cp:revision>104</cp:revision>
  <dcterms:created xsi:type="dcterms:W3CDTF">2013-10-03T14:01:02Z</dcterms:created>
  <dcterms:modified xsi:type="dcterms:W3CDTF">2022-12-28T17:28:14Z</dcterms:modified>
</cp:coreProperties>
</file>